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344" r:id="rId5"/>
    <p:sldId id="1012" r:id="rId6"/>
    <p:sldId id="947" r:id="rId7"/>
    <p:sldId id="983" r:id="rId8"/>
    <p:sldId id="937" r:id="rId9"/>
    <p:sldId id="1000" r:id="rId10"/>
    <p:sldId id="969" r:id="rId11"/>
    <p:sldId id="978" r:id="rId12"/>
    <p:sldId id="987" r:id="rId13"/>
    <p:sldId id="988" r:id="rId14"/>
    <p:sldId id="989" r:id="rId15"/>
    <p:sldId id="990" r:id="rId16"/>
    <p:sldId id="1005" r:id="rId17"/>
    <p:sldId id="991" r:id="rId18"/>
    <p:sldId id="992" r:id="rId19"/>
    <p:sldId id="993" r:id="rId20"/>
    <p:sldId id="994" r:id="rId21"/>
    <p:sldId id="995" r:id="rId22"/>
    <p:sldId id="998" r:id="rId23"/>
    <p:sldId id="999" r:id="rId24"/>
    <p:sldId id="996" r:id="rId25"/>
    <p:sldId id="997" r:id="rId26"/>
    <p:sldId id="984" r:id="rId27"/>
    <p:sldId id="985" r:id="rId28"/>
    <p:sldId id="982" r:id="rId29"/>
    <p:sldId id="941" r:id="rId30"/>
    <p:sldId id="943" r:id="rId31"/>
    <p:sldId id="944" r:id="rId32"/>
    <p:sldId id="1002" r:id="rId33"/>
    <p:sldId id="1003" r:id="rId34"/>
    <p:sldId id="1004" r:id="rId35"/>
    <p:sldId id="1010" r:id="rId36"/>
    <p:sldId id="1007" r:id="rId37"/>
    <p:sldId id="1008" r:id="rId38"/>
    <p:sldId id="1009" r:id="rId39"/>
    <p:sldId id="1011" r:id="rId40"/>
  </p:sldIdLst>
  <p:sldSz cx="9144000" cy="6858000" type="screen4x3"/>
  <p:notesSz cx="7099300" cy="10234613"/>
  <p:defaultTextStyle>
    <a:defPPr>
      <a:defRPr lang="pt-BR"/>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2A34C6-534A-EF46-82D0-37578BAF4916}">
          <p14:sldIdLst>
            <p14:sldId id="344"/>
            <p14:sldId id="1012"/>
            <p14:sldId id="947"/>
            <p14:sldId id="983"/>
            <p14:sldId id="937"/>
            <p14:sldId id="1000"/>
            <p14:sldId id="969"/>
            <p14:sldId id="978"/>
            <p14:sldId id="987"/>
            <p14:sldId id="988"/>
            <p14:sldId id="989"/>
            <p14:sldId id="990"/>
            <p14:sldId id="1005"/>
            <p14:sldId id="991"/>
            <p14:sldId id="992"/>
            <p14:sldId id="993"/>
            <p14:sldId id="994"/>
            <p14:sldId id="995"/>
            <p14:sldId id="998"/>
            <p14:sldId id="999"/>
            <p14:sldId id="996"/>
            <p14:sldId id="997"/>
            <p14:sldId id="984"/>
            <p14:sldId id="985"/>
            <p14:sldId id="982"/>
            <p14:sldId id="941"/>
            <p14:sldId id="943"/>
            <p14:sldId id="944"/>
            <p14:sldId id="1002"/>
            <p14:sldId id="1003"/>
            <p14:sldId id="1004"/>
            <p14:sldId id="1010"/>
            <p14:sldId id="1007"/>
            <p14:sldId id="1008"/>
            <p14:sldId id="1009"/>
            <p14:sldId id="10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2AD"/>
    <a:srgbClr val="2677BC"/>
    <a:srgbClr val="804000"/>
    <a:srgbClr val="800040"/>
    <a:srgbClr val="0276BC"/>
    <a:srgbClr val="E12012"/>
    <a:srgbClr val="FFE0BF"/>
    <a:srgbClr val="FFDDCD"/>
    <a:srgbClr val="FFCC66"/>
    <a:srgbClr val="00F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Estilo com Tema 2 - Ênfas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com Tema 2 - Ênfas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Estilo Escuro 1 - Ênfas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24" autoAdjust="0"/>
    <p:restoredTop sz="50000" autoAdjust="0"/>
  </p:normalViewPr>
  <p:slideViewPr>
    <p:cSldViewPr>
      <p:cViewPr varScale="1">
        <p:scale>
          <a:sx n="72" d="100"/>
          <a:sy n="72" d="100"/>
        </p:scale>
        <p:origin x="99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D71C7A2E-3F29-48AD-B21D-D85EDE3B4FED}" type="datetimeFigureOut">
              <a:rPr lang="pt-BR" smtClean="0"/>
              <a:t>20/09/2017</a:t>
            </a:fld>
            <a:endParaRPr lang="pt-BR"/>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pt-BR"/>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3E9F5A73-0BC5-4EC4-BAAC-3B96F356512F}" type="slidenum">
              <a:rPr lang="pt-BR" smtClean="0"/>
              <a:t>‹nº›</a:t>
            </a:fld>
            <a:endParaRPr lang="pt-BR"/>
          </a:p>
        </p:txBody>
      </p:sp>
    </p:spTree>
    <p:extLst>
      <p:ext uri="{BB962C8B-B14F-4D97-AF65-F5344CB8AC3E}">
        <p14:creationId xmlns:p14="http://schemas.microsoft.com/office/powerpoint/2010/main" val="23301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Espaço Reservado para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8CA2516-EFE5-4B62-B386-D92D5806BF3A}" type="datetimeFigureOut">
              <a:rPr lang="en-US" smtClean="0"/>
              <a:pPr/>
              <a:t>9/20/2017</a:t>
            </a:fld>
            <a:endParaRPr lang="en-US"/>
          </a:p>
        </p:txBody>
      </p:sp>
      <p:sp>
        <p:nvSpPr>
          <p:cNvPr id="4" name="Espaço Reservado para Imagem de Sli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Espaço Reservado para Anotaçõ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Espaço Reservado para Número de Slid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187EC86-4F1A-4F19-8ED4-816FBCB16EC6}" type="slidenum">
              <a:rPr lang="en-US" smtClean="0"/>
              <a:pPr/>
              <a:t>‹nº›</a:t>
            </a:fld>
            <a:endParaRPr lang="en-US"/>
          </a:p>
        </p:txBody>
      </p:sp>
    </p:spTree>
    <p:extLst>
      <p:ext uri="{BB962C8B-B14F-4D97-AF65-F5344CB8AC3E}">
        <p14:creationId xmlns:p14="http://schemas.microsoft.com/office/powerpoint/2010/main" val="3047109790"/>
      </p:ext>
    </p:extLst>
  </p:cSld>
  <p:clrMap bg1="lt1" tx1="dk1" bg2="lt2" tx2="dk2" accent1="accent1" accent2="accent2" accent3="accent3" accent4="accent4" accent5="accent5" accent6="accent6" hlink="hlink" folHlink="folHlink"/>
  <p:notesStyle>
    <a:lvl1pPr marL="0" algn="l" defTabSz="914239" rtl="0" eaLnBrk="1" latinLnBrk="0" hangingPunct="1">
      <a:defRPr sz="1200" kern="1200">
        <a:solidFill>
          <a:schemeClr val="tx1"/>
        </a:solidFill>
        <a:latin typeface="+mn-lt"/>
        <a:ea typeface="+mn-ea"/>
        <a:cs typeface="+mn-cs"/>
      </a:defRPr>
    </a:lvl1pPr>
    <a:lvl2pPr marL="457119" algn="l" defTabSz="914239" rtl="0" eaLnBrk="1" latinLnBrk="0" hangingPunct="1">
      <a:defRPr sz="1200" kern="1200">
        <a:solidFill>
          <a:schemeClr val="tx1"/>
        </a:solidFill>
        <a:latin typeface="+mn-lt"/>
        <a:ea typeface="+mn-ea"/>
        <a:cs typeface="+mn-cs"/>
      </a:defRPr>
    </a:lvl2pPr>
    <a:lvl3pPr marL="914239" algn="l" defTabSz="914239" rtl="0" eaLnBrk="1" latinLnBrk="0" hangingPunct="1">
      <a:defRPr sz="1200" kern="1200">
        <a:solidFill>
          <a:schemeClr val="tx1"/>
        </a:solidFill>
        <a:latin typeface="+mn-lt"/>
        <a:ea typeface="+mn-ea"/>
        <a:cs typeface="+mn-cs"/>
      </a:defRPr>
    </a:lvl3pPr>
    <a:lvl4pPr marL="1371358" algn="l" defTabSz="914239" rtl="0" eaLnBrk="1" latinLnBrk="0" hangingPunct="1">
      <a:defRPr sz="1200" kern="1200">
        <a:solidFill>
          <a:schemeClr val="tx1"/>
        </a:solidFill>
        <a:latin typeface="+mn-lt"/>
        <a:ea typeface="+mn-ea"/>
        <a:cs typeface="+mn-cs"/>
      </a:defRPr>
    </a:lvl4pPr>
    <a:lvl5pPr marL="1828477" algn="l" defTabSz="914239" rtl="0" eaLnBrk="1" latinLnBrk="0" hangingPunct="1">
      <a:defRPr sz="1200" kern="1200">
        <a:solidFill>
          <a:schemeClr val="tx1"/>
        </a:solidFill>
        <a:latin typeface="+mn-lt"/>
        <a:ea typeface="+mn-ea"/>
        <a:cs typeface="+mn-cs"/>
      </a:defRPr>
    </a:lvl5pPr>
    <a:lvl6pPr marL="2285596" algn="l" defTabSz="914239" rtl="0" eaLnBrk="1" latinLnBrk="0" hangingPunct="1">
      <a:defRPr sz="1200" kern="1200">
        <a:solidFill>
          <a:schemeClr val="tx1"/>
        </a:solidFill>
        <a:latin typeface="+mn-lt"/>
        <a:ea typeface="+mn-ea"/>
        <a:cs typeface="+mn-cs"/>
      </a:defRPr>
    </a:lvl6pPr>
    <a:lvl7pPr marL="2742716" algn="l" defTabSz="914239" rtl="0" eaLnBrk="1" latinLnBrk="0" hangingPunct="1">
      <a:defRPr sz="1200" kern="1200">
        <a:solidFill>
          <a:schemeClr val="tx1"/>
        </a:solidFill>
        <a:latin typeface="+mn-lt"/>
        <a:ea typeface="+mn-ea"/>
        <a:cs typeface="+mn-cs"/>
      </a:defRPr>
    </a:lvl7pPr>
    <a:lvl8pPr marL="3199835" algn="l" defTabSz="914239" rtl="0" eaLnBrk="1" latinLnBrk="0" hangingPunct="1">
      <a:defRPr sz="1200" kern="1200">
        <a:solidFill>
          <a:schemeClr val="tx1"/>
        </a:solidFill>
        <a:latin typeface="+mn-lt"/>
        <a:ea typeface="+mn-ea"/>
        <a:cs typeface="+mn-cs"/>
      </a:defRPr>
    </a:lvl8pPr>
    <a:lvl9pPr marL="3656954" algn="l" defTabSz="9142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Cabeçalho 3"/>
          <p:cNvSpPr>
            <a:spLocks noGrp="1"/>
          </p:cNvSpPr>
          <p:nvPr>
            <p:ph type="hdr" sz="quarter" idx="10"/>
          </p:nvPr>
        </p:nvSpPr>
        <p:spPr/>
        <p:txBody>
          <a:bodyPr/>
          <a:lstStyle/>
          <a:p>
            <a:pPr>
              <a:defRPr/>
            </a:pPr>
            <a:r>
              <a:rPr lang="pt-BR"/>
              <a:t>#</a:t>
            </a:r>
          </a:p>
        </p:txBody>
      </p:sp>
      <p:sp>
        <p:nvSpPr>
          <p:cNvPr id="5" name="Espaço Reservado para Número de Slide 4"/>
          <p:cNvSpPr>
            <a:spLocks noGrp="1"/>
          </p:cNvSpPr>
          <p:nvPr>
            <p:ph type="sldNum" sz="quarter" idx="11"/>
          </p:nvPr>
        </p:nvSpPr>
        <p:spPr/>
        <p:txBody>
          <a:bodyPr/>
          <a:lstStyle/>
          <a:p>
            <a:pPr>
              <a:defRPr/>
            </a:pPr>
            <a:fld id="{25631D4E-9B19-40B2-AEB3-30BDA51EC6FC}" type="slidenum">
              <a:rPr lang="pt-BR" smtClean="0"/>
              <a:pPr>
                <a:defRPr/>
              </a:pPr>
              <a:t>3</a:t>
            </a:fld>
            <a:endParaRPr lang="pt-BR"/>
          </a:p>
        </p:txBody>
      </p:sp>
    </p:spTree>
    <p:extLst>
      <p:ext uri="{BB962C8B-B14F-4D97-AF65-F5344CB8AC3E}">
        <p14:creationId xmlns:p14="http://schemas.microsoft.com/office/powerpoint/2010/main" val="335749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Cabeçalho 3"/>
          <p:cNvSpPr>
            <a:spLocks noGrp="1"/>
          </p:cNvSpPr>
          <p:nvPr>
            <p:ph type="hdr" sz="quarter" idx="10"/>
          </p:nvPr>
        </p:nvSpPr>
        <p:spPr/>
        <p:txBody>
          <a:bodyPr/>
          <a:lstStyle/>
          <a:p>
            <a:pPr>
              <a:defRPr/>
            </a:pPr>
            <a:r>
              <a:rPr lang="pt-BR"/>
              <a:t>#</a:t>
            </a:r>
          </a:p>
        </p:txBody>
      </p:sp>
      <p:sp>
        <p:nvSpPr>
          <p:cNvPr id="5" name="Espaço Reservado para Número de Slide 4"/>
          <p:cNvSpPr>
            <a:spLocks noGrp="1"/>
          </p:cNvSpPr>
          <p:nvPr>
            <p:ph type="sldNum" sz="quarter" idx="11"/>
          </p:nvPr>
        </p:nvSpPr>
        <p:spPr/>
        <p:txBody>
          <a:bodyPr/>
          <a:lstStyle/>
          <a:p>
            <a:pPr>
              <a:defRPr/>
            </a:pPr>
            <a:fld id="{25631D4E-9B19-40B2-AEB3-30BDA51EC6FC}" type="slidenum">
              <a:rPr lang="pt-BR" smtClean="0"/>
              <a:pPr>
                <a:defRPr/>
              </a:pPr>
              <a:t>33</a:t>
            </a:fld>
            <a:endParaRPr lang="pt-BR"/>
          </a:p>
        </p:txBody>
      </p:sp>
    </p:spTree>
    <p:extLst>
      <p:ext uri="{BB962C8B-B14F-4D97-AF65-F5344CB8AC3E}">
        <p14:creationId xmlns:p14="http://schemas.microsoft.com/office/powerpoint/2010/main" val="4076341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5" indent="0" algn="ctr">
              <a:buNone/>
              <a:defRPr>
                <a:solidFill>
                  <a:schemeClr val="tx1">
                    <a:tint val="75000"/>
                  </a:schemeClr>
                </a:solidFill>
              </a:defRPr>
            </a:lvl8pPr>
            <a:lvl9pPr marL="3656954" indent="0" algn="ctr">
              <a:buNone/>
              <a:defRPr>
                <a:solidFill>
                  <a:schemeClr val="tx1">
                    <a:tint val="75000"/>
                  </a:schemeClr>
                </a:solidFill>
              </a:defRPr>
            </a:lvl9pPr>
          </a:lstStyle>
          <a:p>
            <a:r>
              <a:rPr lang="pt-BR"/>
              <a:t>Clique para editar o estilo do subtítulo mestre</a:t>
            </a:r>
          </a:p>
        </p:txBody>
      </p:sp>
      <p:sp>
        <p:nvSpPr>
          <p:cNvPr id="8" name="Rectangle 7"/>
          <p:cNvSpPr/>
          <p:nvPr userDrawn="1"/>
        </p:nvSpPr>
        <p:spPr>
          <a:xfrm>
            <a:off x="-2272" y="6560964"/>
            <a:ext cx="5460069" cy="297036"/>
          </a:xfrm>
          <a:prstGeom prst="rect">
            <a:avLst/>
          </a:prstGeom>
          <a:gradFill flip="none" rotWithShape="1">
            <a:gsLst>
              <a:gs pos="0">
                <a:srgbClr val="0276B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ítulo 2"/>
          <p:cNvSpPr txBox="1">
            <a:spLocks/>
          </p:cNvSpPr>
          <p:nvPr userDrawn="1"/>
        </p:nvSpPr>
        <p:spPr>
          <a:xfrm>
            <a:off x="37362" y="6552081"/>
            <a:ext cx="4932040" cy="391864"/>
          </a:xfrm>
          <a:prstGeom prst="rect">
            <a:avLst/>
          </a:prstGeom>
        </p:spPr>
        <p:txBody>
          <a:bodyPr vert="horz" lIns="91424" tIns="45712" rIns="91424" bIns="45712" rtlCol="0">
            <a:noAutofit/>
          </a:bodyPr>
          <a:lstStyle/>
          <a:p>
            <a:pPr algn="l"/>
            <a:r>
              <a:rPr lang="en-US" sz="800" b="1" baseline="0" dirty="0">
                <a:solidFill>
                  <a:schemeClr val="bg1"/>
                </a:solidFill>
              </a:rPr>
              <a:t>Nonlinear dynamics and Collective Effects in particle beam physics (NOCE) 2017</a:t>
            </a:r>
            <a:endParaRPr lang="en-US" sz="800" b="1" dirty="0">
              <a:solidFill>
                <a:schemeClr val="bg1"/>
              </a:solidFill>
            </a:endParaRPr>
          </a:p>
          <a:p>
            <a:pPr algn="l"/>
            <a:r>
              <a:rPr lang="en-US" sz="800" b="1" dirty="0" err="1">
                <a:solidFill>
                  <a:schemeClr val="bg1"/>
                </a:solidFill>
              </a:rPr>
              <a:t>Arcidosso</a:t>
            </a:r>
            <a:r>
              <a:rPr lang="en-US" sz="800" b="1" dirty="0">
                <a:solidFill>
                  <a:schemeClr val="bg1"/>
                </a:solidFill>
              </a:rPr>
              <a:t>, Italy, September </a:t>
            </a:r>
            <a:r>
              <a:rPr lang="en-US" sz="800" b="1" baseline="0" dirty="0">
                <a:solidFill>
                  <a:schemeClr val="bg1"/>
                </a:solidFill>
              </a:rPr>
              <a:t>19</a:t>
            </a:r>
            <a:r>
              <a:rPr lang="en-US" sz="800" b="1" baseline="30000" dirty="0">
                <a:solidFill>
                  <a:schemeClr val="bg1"/>
                </a:solidFill>
              </a:rPr>
              <a:t>th</a:t>
            </a:r>
            <a:r>
              <a:rPr lang="en-US" sz="800" b="1" baseline="0" dirty="0">
                <a:solidFill>
                  <a:schemeClr val="bg1"/>
                </a:solidFill>
              </a:rPr>
              <a:t>-22</a:t>
            </a:r>
            <a:r>
              <a:rPr lang="en-US" sz="800" b="1" baseline="30000" dirty="0">
                <a:solidFill>
                  <a:schemeClr val="bg1"/>
                </a:solidFill>
              </a:rPr>
              <a:t>th</a:t>
            </a:r>
            <a:r>
              <a:rPr lang="en-US" sz="800" b="1" dirty="0">
                <a:solidFill>
                  <a:schemeClr val="bg1"/>
                </a:solidFill>
              </a:rPr>
              <a:t>, 2017.</a:t>
            </a:r>
            <a:r>
              <a:rPr lang="en-US" sz="800" b="1" baseline="0" dirty="0">
                <a:solidFill>
                  <a:schemeClr val="bg1"/>
                </a:solidFill>
              </a:rPr>
              <a:t> </a:t>
            </a:r>
            <a:endParaRPr lang="en-US" sz="800" b="1" dirty="0">
              <a:solidFill>
                <a:schemeClr val="bg1"/>
              </a:solidFill>
              <a:effectLst/>
            </a:endParaRPr>
          </a:p>
        </p:txBody>
      </p:sp>
      <p:pic>
        <p:nvPicPr>
          <p:cNvPr id="11" name="Imagem 1" descr="https://portal2.cnpem.br/cadastro/imgs/logoCNPEM2.gif"/>
          <p:cNvPicPr/>
          <p:nvPr userDrawn="1"/>
        </p:nvPicPr>
        <p:blipFill rotWithShape="1">
          <a:blip r:embed="rId2">
            <a:extLst>
              <a:ext uri="{28A0092B-C50C-407E-A947-70E740481C1C}">
                <a14:useLocalDpi xmlns:a14="http://schemas.microsoft.com/office/drawing/2010/main"/>
              </a:ext>
            </a:extLst>
          </a:blip>
          <a:srcRect t="12014" b="22465"/>
          <a:stretch/>
        </p:blipFill>
        <p:spPr bwMode="auto">
          <a:xfrm>
            <a:off x="8207143" y="6476859"/>
            <a:ext cx="903902" cy="374221"/>
          </a:xfrm>
          <a:prstGeom prst="rect">
            <a:avLst/>
          </a:prstGeom>
          <a:noFill/>
          <a:ln>
            <a:noFill/>
          </a:ln>
        </p:spPr>
      </p:pic>
      <p:pic>
        <p:nvPicPr>
          <p:cNvPr id="9"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53460" y="6443272"/>
            <a:ext cx="213677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9"/>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22D4C42-6C69-4F7C-880D-F3C2E0AEAE50}" type="datetime10">
              <a:rPr lang="en-US" smtClean="0"/>
              <a:t>03:26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5" name="Title 1"/>
          <p:cNvSpPr>
            <a:spLocks noGrp="1"/>
          </p:cNvSpPr>
          <p:nvPr>
            <p:ph type="title"/>
          </p:nvPr>
        </p:nvSpPr>
        <p:spPr>
          <a:xfrm>
            <a:off x="456845" y="3348"/>
            <a:ext cx="8230314" cy="1143476"/>
          </a:xfrm>
        </p:spPr>
        <p:txBody>
          <a:bodyPr/>
          <a:lstStyle/>
          <a:p>
            <a:r>
              <a:rPr lang="pt-BR" dirty="0"/>
              <a:t>Click </a:t>
            </a:r>
            <a:r>
              <a:rPr lang="pt-BR" dirty="0" err="1"/>
              <a:t>to</a:t>
            </a:r>
            <a:r>
              <a:rPr lang="pt-BR" dirty="0"/>
              <a:t> </a:t>
            </a:r>
            <a:r>
              <a:rPr lang="pt-BR" dirty="0" err="1"/>
              <a:t>edit</a:t>
            </a:r>
            <a:r>
              <a:rPr lang="pt-BR" dirty="0"/>
              <a:t> Master </a:t>
            </a:r>
            <a:r>
              <a:rPr lang="pt-BR" dirty="0" err="1"/>
              <a:t>title</a:t>
            </a:r>
            <a:r>
              <a:rPr lang="pt-BR" dirty="0"/>
              <a:t> </a:t>
            </a:r>
            <a:r>
              <a:rPr lang="pt-BR" dirty="0" err="1"/>
              <a:t>style</a:t>
            </a:r>
            <a:endParaRPr lang="en-US" dirty="0"/>
          </a:p>
        </p:txBody>
      </p:sp>
      <p:sp>
        <p:nvSpPr>
          <p:cNvPr id="6" name="Text Placeholder 2"/>
          <p:cNvSpPr>
            <a:spLocks noGrp="1"/>
          </p:cNvSpPr>
          <p:nvPr>
            <p:ph idx="1"/>
          </p:nvPr>
        </p:nvSpPr>
        <p:spPr bwMode="auto">
          <a:xfrm>
            <a:off x="456845" y="1283551"/>
            <a:ext cx="8230314" cy="5073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1681" tIns="50841" rIns="101681" bIns="50841" numCol="1" anchor="t" anchorCtr="0" compatLnSpc="1">
            <a:prstTxWarp prst="textNoShape">
              <a:avLst/>
            </a:prstTxWarp>
          </a:bodyPr>
          <a:lstStyle/>
          <a:p>
            <a:pPr lvl="0"/>
            <a:r>
              <a:rPr lang="pt-BR" dirty="0"/>
              <a:t>Click </a:t>
            </a:r>
            <a:r>
              <a:rPr lang="pt-BR" dirty="0" err="1"/>
              <a:t>to</a:t>
            </a:r>
            <a:r>
              <a:rPr lang="pt-BR" dirty="0"/>
              <a:t> </a:t>
            </a:r>
            <a:r>
              <a:rPr lang="pt-BR" dirty="0" err="1"/>
              <a:t>edit</a:t>
            </a:r>
            <a:r>
              <a:rPr lang="pt-BR" dirty="0"/>
              <a:t> Master </a:t>
            </a:r>
            <a:r>
              <a:rPr lang="pt-BR" dirty="0" err="1"/>
              <a:t>text</a:t>
            </a:r>
            <a:r>
              <a:rPr lang="pt-BR" dirty="0"/>
              <a:t> </a:t>
            </a:r>
            <a:r>
              <a:rPr lang="pt-BR" dirty="0" err="1"/>
              <a:t>styles</a:t>
            </a:r>
            <a:endParaRPr lang="pt-BR" dirty="0"/>
          </a:p>
          <a:p>
            <a:pPr lvl="1"/>
            <a:r>
              <a:rPr lang="pt-BR" dirty="0" err="1"/>
              <a:t>Second</a:t>
            </a:r>
            <a:r>
              <a:rPr lang="pt-BR" dirty="0"/>
              <a:t> </a:t>
            </a:r>
            <a:r>
              <a:rPr lang="pt-BR" dirty="0" err="1"/>
              <a:t>level</a:t>
            </a:r>
            <a:endParaRPr lang="pt-BR" dirty="0"/>
          </a:p>
          <a:p>
            <a:pPr lvl="2"/>
            <a:r>
              <a:rPr lang="pt-BR" dirty="0" err="1"/>
              <a:t>Third</a:t>
            </a:r>
            <a:r>
              <a:rPr lang="pt-BR" dirty="0"/>
              <a:t> </a:t>
            </a:r>
            <a:r>
              <a:rPr lang="pt-BR" dirty="0" err="1"/>
              <a:t>level</a:t>
            </a:r>
            <a:endParaRPr lang="pt-BR" dirty="0"/>
          </a:p>
          <a:p>
            <a:pPr lvl="3"/>
            <a:r>
              <a:rPr lang="pt-BR" dirty="0" err="1"/>
              <a:t>Fourth</a:t>
            </a:r>
            <a:r>
              <a:rPr lang="pt-BR" dirty="0"/>
              <a:t> </a:t>
            </a:r>
            <a:r>
              <a:rPr lang="pt-BR" dirty="0" err="1"/>
              <a:t>level</a:t>
            </a:r>
            <a:endParaRPr lang="pt-BR" dirty="0"/>
          </a:p>
          <a:p>
            <a:pPr lvl="4"/>
            <a:r>
              <a:rPr lang="pt-BR" dirty="0" err="1"/>
              <a:t>Fifth</a:t>
            </a:r>
            <a:r>
              <a:rPr lang="pt-BR" dirty="0"/>
              <a:t> </a:t>
            </a:r>
            <a:r>
              <a:rPr lang="pt-BR" dirty="0" err="1"/>
              <a:t>level</a:t>
            </a:r>
            <a:endParaRPr lang="en-US" dirty="0"/>
          </a:p>
        </p:txBody>
      </p:sp>
    </p:spTree>
    <p:extLst>
      <p:ext uri="{BB962C8B-B14F-4D97-AF65-F5344CB8AC3E}">
        <p14:creationId xmlns:p14="http://schemas.microsoft.com/office/powerpoint/2010/main" val="127229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4" name="Rectangle 23"/>
          <p:cNvSpPr/>
          <p:nvPr userDrawn="1"/>
        </p:nvSpPr>
        <p:spPr>
          <a:xfrm flipV="1">
            <a:off x="5658" y="886255"/>
            <a:ext cx="7950717" cy="45719"/>
          </a:xfrm>
          <a:prstGeom prst="rect">
            <a:avLst/>
          </a:prstGeom>
          <a:gradFill flip="none" rotWithShape="1">
            <a:gsLst>
              <a:gs pos="0">
                <a:srgbClr val="0276B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0" y="0"/>
            <a:ext cx="8172400" cy="908720"/>
          </a:xfrm>
          <a:noFill/>
        </p:spPr>
        <p:txBody>
          <a:bodyPr>
            <a:noAutofit/>
          </a:bodyPr>
          <a:lstStyle>
            <a:lvl1pPr marL="179968" algn="ctr">
              <a:defRPr sz="2800" b="0">
                <a:solidFill>
                  <a:srgbClr val="2677BC"/>
                </a:solidFill>
              </a:defRPr>
            </a:lvl1pPr>
          </a:lstStyle>
          <a:p>
            <a:r>
              <a:rPr lang="pt-BR" dirty="0"/>
              <a:t>Clique para editar o estilo do título mestre</a:t>
            </a:r>
          </a:p>
        </p:txBody>
      </p:sp>
      <p:sp>
        <p:nvSpPr>
          <p:cNvPr id="3" name="Espaço Reservado para Conteúdo 2"/>
          <p:cNvSpPr>
            <a:spLocks noGrp="1"/>
          </p:cNvSpPr>
          <p:nvPr>
            <p:ph idx="1"/>
          </p:nvPr>
        </p:nvSpPr>
        <p:spPr>
          <a:xfrm>
            <a:off x="439949" y="1131635"/>
            <a:ext cx="8229600" cy="5328592"/>
          </a:xfrm>
        </p:spPr>
        <p:txBody>
          <a:bodyPr/>
          <a:lstStyle>
            <a:lvl1pPr>
              <a:buClr>
                <a:srgbClr val="0276BC"/>
              </a:buClr>
              <a:buSzPct val="120000"/>
              <a:defRPr sz="2100"/>
            </a:lvl1pPr>
            <a:lvl2pPr>
              <a:buClr>
                <a:srgbClr val="0276BC"/>
              </a:buClr>
              <a:defRPr sz="1800"/>
            </a:lvl2pPr>
            <a:lvl3pPr>
              <a:buClr>
                <a:srgbClr val="0276BC"/>
              </a:buClr>
              <a:defRPr sz="1600"/>
            </a:lvl3pPr>
            <a:lvl4pPr>
              <a:buClr>
                <a:srgbClr val="0276BC"/>
              </a:buClr>
              <a:defRPr sz="1400"/>
            </a:lvl4pPr>
            <a:lvl5pPr>
              <a:buClr>
                <a:srgbClr val="0276BC"/>
              </a:buClr>
              <a:defRPr sz="1200"/>
            </a:lvl5p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8" name="Imagem 7" descr="LNLS_sal.jpg"/>
          <p:cNvPicPr>
            <a:picLocks noChangeAspect="1"/>
          </p:cNvPicPr>
          <p:nvPr userDrawn="1"/>
        </p:nvPicPr>
        <p:blipFill>
          <a:blip r:embed="rId2" cstate="print"/>
          <a:stretch>
            <a:fillRect/>
          </a:stretch>
        </p:blipFill>
        <p:spPr>
          <a:xfrm>
            <a:off x="8286924" y="1"/>
            <a:ext cx="857076" cy="1045330"/>
          </a:xfrm>
          <a:prstGeom prst="rect">
            <a:avLst/>
          </a:prstGeom>
        </p:spPr>
      </p:pic>
      <p:pic>
        <p:nvPicPr>
          <p:cNvPr id="21" name="Imagem 1" descr="https://portal2.cnpem.br/cadastro/imgs/logoCNPEM2.gif"/>
          <p:cNvPicPr/>
          <p:nvPr userDrawn="1"/>
        </p:nvPicPr>
        <p:blipFill rotWithShape="1">
          <a:blip r:embed="rId3">
            <a:extLst>
              <a:ext uri="{28A0092B-C50C-407E-A947-70E740481C1C}">
                <a14:useLocalDpi xmlns:a14="http://schemas.microsoft.com/office/drawing/2010/main"/>
              </a:ext>
            </a:extLst>
          </a:blip>
          <a:srcRect t="12014" b="22465"/>
          <a:stretch/>
        </p:blipFill>
        <p:spPr bwMode="auto">
          <a:xfrm>
            <a:off x="8220590" y="6476859"/>
            <a:ext cx="903902" cy="374221"/>
          </a:xfrm>
          <a:prstGeom prst="rect">
            <a:avLst/>
          </a:prstGeom>
          <a:noFill/>
          <a:ln>
            <a:noFill/>
          </a:ln>
        </p:spPr>
      </p:pic>
      <p:pic>
        <p:nvPicPr>
          <p:cNvPr id="13" name="Picture 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53460" y="6443272"/>
            <a:ext cx="213677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userDrawn="1"/>
        </p:nvSpPr>
        <p:spPr>
          <a:xfrm>
            <a:off x="0" y="6560964"/>
            <a:ext cx="5460069" cy="297036"/>
          </a:xfrm>
          <a:prstGeom prst="rect">
            <a:avLst/>
          </a:prstGeom>
          <a:gradFill flip="none" rotWithShape="1">
            <a:gsLst>
              <a:gs pos="0">
                <a:srgbClr val="0276B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ítulo 2"/>
          <p:cNvSpPr txBox="1">
            <a:spLocks/>
          </p:cNvSpPr>
          <p:nvPr userDrawn="1"/>
        </p:nvSpPr>
        <p:spPr>
          <a:xfrm>
            <a:off x="37362" y="6552081"/>
            <a:ext cx="4932040" cy="391864"/>
          </a:xfrm>
          <a:prstGeom prst="rect">
            <a:avLst/>
          </a:prstGeom>
        </p:spPr>
        <p:txBody>
          <a:bodyPr vert="horz" lIns="91424" tIns="45712" rIns="91424" bIns="45712" rtlCol="0">
            <a:noAutofit/>
          </a:bodyPr>
          <a:lstStyle/>
          <a:p>
            <a:pPr algn="l"/>
            <a:r>
              <a:rPr lang="en-US" sz="800" b="1" baseline="0" dirty="0">
                <a:solidFill>
                  <a:schemeClr val="bg1"/>
                </a:solidFill>
              </a:rPr>
              <a:t>Nonlinear dynamics and Collective Effects in particle beam physics (NOCE) 2017</a:t>
            </a:r>
            <a:endParaRPr lang="en-US" sz="800" b="1" dirty="0">
              <a:solidFill>
                <a:schemeClr val="bg1"/>
              </a:solidFill>
            </a:endParaRPr>
          </a:p>
          <a:p>
            <a:pPr algn="l"/>
            <a:r>
              <a:rPr lang="en-US" sz="800" b="1" dirty="0" err="1">
                <a:solidFill>
                  <a:schemeClr val="bg1"/>
                </a:solidFill>
              </a:rPr>
              <a:t>Arcidosso</a:t>
            </a:r>
            <a:r>
              <a:rPr lang="en-US" sz="800" b="1" dirty="0">
                <a:solidFill>
                  <a:schemeClr val="bg1"/>
                </a:solidFill>
              </a:rPr>
              <a:t>, Italy, September </a:t>
            </a:r>
            <a:r>
              <a:rPr lang="en-US" sz="800" b="1" baseline="0" dirty="0">
                <a:solidFill>
                  <a:schemeClr val="bg1"/>
                </a:solidFill>
              </a:rPr>
              <a:t>19</a:t>
            </a:r>
            <a:r>
              <a:rPr lang="en-US" sz="800" b="1" baseline="30000" dirty="0">
                <a:solidFill>
                  <a:schemeClr val="bg1"/>
                </a:solidFill>
              </a:rPr>
              <a:t>th</a:t>
            </a:r>
            <a:r>
              <a:rPr lang="en-US" sz="800" b="1" baseline="0" dirty="0">
                <a:solidFill>
                  <a:schemeClr val="bg1"/>
                </a:solidFill>
              </a:rPr>
              <a:t>-22</a:t>
            </a:r>
            <a:r>
              <a:rPr lang="en-US" sz="800" b="1" baseline="30000" dirty="0">
                <a:solidFill>
                  <a:schemeClr val="bg1"/>
                </a:solidFill>
              </a:rPr>
              <a:t>th</a:t>
            </a:r>
            <a:r>
              <a:rPr lang="en-US" sz="800" b="1" dirty="0">
                <a:solidFill>
                  <a:schemeClr val="bg1"/>
                </a:solidFill>
              </a:rPr>
              <a:t>, 2017.</a:t>
            </a:r>
            <a:r>
              <a:rPr lang="en-US" sz="800" b="1" baseline="0" dirty="0">
                <a:solidFill>
                  <a:schemeClr val="bg1"/>
                </a:solidFill>
              </a:rPr>
              <a:t> </a:t>
            </a:r>
            <a:endParaRPr lang="en-US" sz="800" b="1" dirty="0">
              <a:solidFill>
                <a:schemeClr val="bg1"/>
              </a:solidFill>
              <a:effectLs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19" indent="0">
              <a:buNone/>
              <a:defRPr sz="1800">
                <a:solidFill>
                  <a:schemeClr val="tx1">
                    <a:tint val="75000"/>
                  </a:schemeClr>
                </a:solidFill>
              </a:defRPr>
            </a:lvl2pPr>
            <a:lvl3pPr marL="914239" indent="0">
              <a:buNone/>
              <a:defRPr sz="1600">
                <a:solidFill>
                  <a:schemeClr val="tx1">
                    <a:tint val="75000"/>
                  </a:schemeClr>
                </a:solidFill>
              </a:defRPr>
            </a:lvl3pPr>
            <a:lvl4pPr marL="1371358" indent="0">
              <a:buNone/>
              <a:defRPr sz="1400">
                <a:solidFill>
                  <a:schemeClr val="tx1">
                    <a:tint val="75000"/>
                  </a:schemeClr>
                </a:solidFill>
              </a:defRPr>
            </a:lvl4pPr>
            <a:lvl5pPr marL="1828477" indent="0">
              <a:buNone/>
              <a:defRPr sz="1400">
                <a:solidFill>
                  <a:schemeClr val="tx1">
                    <a:tint val="75000"/>
                  </a:schemeClr>
                </a:solidFill>
              </a:defRPr>
            </a:lvl5pPr>
            <a:lvl6pPr marL="2285596" indent="0">
              <a:buNone/>
              <a:defRPr sz="1400">
                <a:solidFill>
                  <a:schemeClr val="tx1">
                    <a:tint val="75000"/>
                  </a:schemeClr>
                </a:solidFill>
              </a:defRPr>
            </a:lvl6pPr>
            <a:lvl7pPr marL="2742716" indent="0">
              <a:buNone/>
              <a:defRPr sz="1400">
                <a:solidFill>
                  <a:schemeClr val="tx1">
                    <a:tint val="75000"/>
                  </a:schemeClr>
                </a:solidFill>
              </a:defRPr>
            </a:lvl7pPr>
            <a:lvl8pPr marL="3199835" indent="0">
              <a:buNone/>
              <a:defRPr sz="1400">
                <a:solidFill>
                  <a:schemeClr val="tx1">
                    <a:tint val="75000"/>
                  </a:schemeClr>
                </a:solidFill>
              </a:defRPr>
            </a:lvl8pPr>
            <a:lvl9pPr marL="3656954"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435100"/>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0CC6E7B0-4C14-4355-A64A-F796504E5546}" type="datetimeFigureOut">
              <a:rPr lang="pt-BR" smtClean="0"/>
              <a:pPr/>
              <a:t>20/09/2017</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5B06E201-F750-4AAE-9094-22F9186700B7}" type="slidenum">
              <a:rPr lang="pt-BR" smtClean="0"/>
              <a:pPr/>
              <a:t>‹nº›</a:t>
            </a:fld>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9"/>
            <a:ext cx="8229600" cy="1143000"/>
          </a:xfrm>
          <a:prstGeom prst="rect">
            <a:avLst/>
          </a:prstGeom>
        </p:spPr>
        <p:txBody>
          <a:bodyPr vert="horz" lIns="91424" tIns="45712" rIns="91424" bIns="45712"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24" tIns="45712" rIns="91424" bIns="45712"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1" y="6356351"/>
            <a:ext cx="21336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fld id="{0CC6E7B0-4C14-4355-A64A-F796504E5546}" type="datetimeFigureOut">
              <a:rPr lang="pt-BR" smtClean="0"/>
              <a:pPr/>
              <a:t>20/09/2017</a:t>
            </a:fld>
            <a:endParaRPr lang="pt-BR" dirty="0"/>
          </a:p>
        </p:txBody>
      </p:sp>
      <p:sp>
        <p:nvSpPr>
          <p:cNvPr id="5" name="Espaço Reservado para Rodapé 4"/>
          <p:cNvSpPr>
            <a:spLocks noGrp="1"/>
          </p:cNvSpPr>
          <p:nvPr>
            <p:ph type="ftr" sz="quarter" idx="3"/>
          </p:nvPr>
        </p:nvSpPr>
        <p:spPr>
          <a:xfrm>
            <a:off x="3124201" y="6356351"/>
            <a:ext cx="28956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1"/>
            <a:ext cx="21336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fld id="{5B06E201-F750-4AAE-9094-22F9186700B7}" type="slidenum">
              <a:rPr lang="pt-BR" smtClean="0"/>
              <a:pPr/>
              <a:t>‹nº›</a:t>
            </a:fld>
            <a:endParaRPr lang="pt-B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239" rtl="0" eaLnBrk="1" latinLnBrk="0" hangingPunct="1">
        <a:spcBef>
          <a:spcPct val="0"/>
        </a:spcBef>
        <a:buNone/>
        <a:defRPr sz="4400" kern="1200">
          <a:solidFill>
            <a:schemeClr val="tx1"/>
          </a:solidFill>
          <a:latin typeface="+mj-lt"/>
          <a:ea typeface="+mj-ea"/>
          <a:cs typeface="+mj-cs"/>
        </a:defRPr>
      </a:lvl1pPr>
    </p:titleStyle>
    <p:bodyStyle>
      <a:lvl1pPr marL="342839" indent="-342839" algn="l" defTabSz="91423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9" indent="-285700" algn="l" defTabSz="91423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8" indent="-228560" algn="l" defTabSz="91423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60.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0.png"/></Relationships>
</file>

<file path=ppt/slides/_rels/slide3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2290" cy="3616816"/>
          </a:xfrm>
          <a:prstGeom prst="rect">
            <a:avLst/>
          </a:prstGeom>
        </p:spPr>
      </p:pic>
      <p:sp>
        <p:nvSpPr>
          <p:cNvPr id="3" name="Subtítulo 2"/>
          <p:cNvSpPr>
            <a:spLocks noGrp="1"/>
          </p:cNvSpPr>
          <p:nvPr>
            <p:ph type="subTitle" idx="1"/>
          </p:nvPr>
        </p:nvSpPr>
        <p:spPr>
          <a:xfrm>
            <a:off x="359532" y="5013176"/>
            <a:ext cx="8424936" cy="1008112"/>
          </a:xfrm>
        </p:spPr>
        <p:txBody>
          <a:bodyPr>
            <a:noAutofit/>
          </a:bodyPr>
          <a:lstStyle/>
          <a:p>
            <a:pPr>
              <a:spcBef>
                <a:spcPts val="0"/>
              </a:spcBef>
            </a:pPr>
            <a:r>
              <a:rPr lang="en-US" sz="2000" i="1" dirty="0">
                <a:solidFill>
                  <a:schemeClr val="tx1"/>
                </a:solidFill>
              </a:rPr>
              <a:t>Fernando Henrique de </a:t>
            </a:r>
            <a:r>
              <a:rPr lang="en-US" sz="2000" i="1" dirty="0" err="1">
                <a:solidFill>
                  <a:schemeClr val="tx1"/>
                </a:solidFill>
              </a:rPr>
              <a:t>Sá</a:t>
            </a:r>
            <a:endParaRPr lang="en-US" sz="2000" i="1" dirty="0">
              <a:solidFill>
                <a:schemeClr val="tx1"/>
              </a:solidFill>
            </a:endParaRPr>
          </a:p>
          <a:p>
            <a:pPr>
              <a:spcBef>
                <a:spcPts val="0"/>
              </a:spcBef>
            </a:pPr>
            <a:r>
              <a:rPr lang="en-US" sz="2000" i="1" dirty="0">
                <a:solidFill>
                  <a:schemeClr val="tx1"/>
                </a:solidFill>
              </a:rPr>
              <a:t>Accelerator Physics Group</a:t>
            </a:r>
          </a:p>
          <a:p>
            <a:pPr>
              <a:spcBef>
                <a:spcPts val="0"/>
              </a:spcBef>
            </a:pPr>
            <a:r>
              <a:rPr lang="en-US" sz="2000" i="1" dirty="0">
                <a:solidFill>
                  <a:schemeClr val="tx1"/>
                </a:solidFill>
              </a:rPr>
              <a:t>Brazilian Synchrotron Light Laboratory (LNLS)</a:t>
            </a:r>
          </a:p>
        </p:txBody>
      </p:sp>
      <p:grpSp>
        <p:nvGrpSpPr>
          <p:cNvPr id="7" name="Group 15"/>
          <p:cNvGrpSpPr>
            <a:grpSpLocks noChangeAspect="1"/>
          </p:cNvGrpSpPr>
          <p:nvPr/>
        </p:nvGrpSpPr>
        <p:grpSpPr bwMode="hidden">
          <a:xfrm>
            <a:off x="1549" y="2924944"/>
            <a:ext cx="9143999" cy="1062921"/>
            <a:chOff x="-3905251" y="4294188"/>
            <a:chExt cx="13027838" cy="1892300"/>
          </a:xfrm>
        </p:grpSpPr>
        <p:sp>
          <p:nvSpPr>
            <p:cNvPr id="8" name="Freeform 14"/>
            <p:cNvSpPr>
              <a:spLocks/>
            </p:cNvSpPr>
            <p:nvPr/>
          </p:nvSpPr>
          <p:spPr bwMode="hidden">
            <a:xfrm>
              <a:off x="4810125" y="4500564"/>
              <a:ext cx="4295776"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8"/>
            <p:cNvSpPr>
              <a:spLocks/>
            </p:cNvSpPr>
            <p:nvPr/>
          </p:nvSpPr>
          <p:spPr bwMode="hidden">
            <a:xfrm>
              <a:off x="-309563" y="4318001"/>
              <a:ext cx="8280401" cy="1209676"/>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2"/>
            <p:cNvSpPr>
              <a:spLocks/>
            </p:cNvSpPr>
            <p:nvPr/>
          </p:nvSpPr>
          <p:spPr bwMode="hidden">
            <a:xfrm>
              <a:off x="3176"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2" name="Freeform 10"/>
            <p:cNvSpPr>
              <a:spLocks/>
            </p:cNvSpPr>
            <p:nvPr/>
          </p:nvSpPr>
          <p:spPr bwMode="hidden">
            <a:xfrm>
              <a:off x="-3905251" y="4294188"/>
              <a:ext cx="13027838"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6" name="Picture 15"/>
          <p:cNvPicPr>
            <a:picLocks noChangeAspect="1"/>
          </p:cNvPicPr>
          <p:nvPr/>
        </p:nvPicPr>
        <p:blipFill>
          <a:blip r:embed="rId3"/>
          <a:stretch>
            <a:fillRect/>
          </a:stretch>
        </p:blipFill>
        <p:spPr>
          <a:xfrm>
            <a:off x="37173965" y="8535072"/>
            <a:ext cx="1552960" cy="1140360"/>
          </a:xfrm>
          <a:prstGeom prst="rect">
            <a:avLst/>
          </a:prstGeom>
        </p:spPr>
      </p:pic>
      <p:sp>
        <p:nvSpPr>
          <p:cNvPr id="4" name="Title 3"/>
          <p:cNvSpPr>
            <a:spLocks noGrp="1"/>
          </p:cNvSpPr>
          <p:nvPr>
            <p:ph type="ctrTitle"/>
          </p:nvPr>
        </p:nvSpPr>
        <p:spPr>
          <a:xfrm>
            <a:off x="107504" y="3212976"/>
            <a:ext cx="8928992" cy="1778030"/>
          </a:xfrm>
        </p:spPr>
        <p:txBody>
          <a:bodyPr>
            <a:normAutofit/>
          </a:bodyPr>
          <a:lstStyle/>
          <a:p>
            <a:r>
              <a:rPr lang="en-US" b="1" dirty="0">
                <a:solidFill>
                  <a:srgbClr val="0276BC"/>
                </a:solidFill>
              </a:rPr>
              <a:t>Studies of collective effects for Sirius</a:t>
            </a:r>
            <a:endParaRPr lang="en-US" sz="3600" dirty="0"/>
          </a:p>
        </p:txBody>
      </p:sp>
      <p:sp>
        <p:nvSpPr>
          <p:cNvPr id="14" name="Subtítulo 2"/>
          <p:cNvSpPr txBox="1">
            <a:spLocks/>
          </p:cNvSpPr>
          <p:nvPr/>
        </p:nvSpPr>
        <p:spPr>
          <a:xfrm>
            <a:off x="4067944" y="6325736"/>
            <a:ext cx="1440160" cy="216024"/>
          </a:xfrm>
          <a:prstGeom prst="rect">
            <a:avLst/>
          </a:prstGeom>
        </p:spPr>
        <p:txBody>
          <a:bodyPr vert="horz" lIns="91424" tIns="45712" rIns="91424" bIns="45712" rtlCol="0">
            <a:noAutofit/>
          </a:bodyPr>
          <a:lstStyle>
            <a:lvl1pPr marL="0" indent="0" algn="ctr" defTabSz="914239"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19" indent="0" algn="ctr" defTabSz="914239"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239" indent="0" algn="ctr" defTabSz="914239"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358" indent="0" algn="ctr" defTabSz="914239"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477" indent="0" algn="ctr" defTabSz="914239"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596" indent="0" algn="ctr" defTabSz="914239"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716" indent="0" algn="ctr" defTabSz="914239"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199835" indent="0" algn="ctr" defTabSz="914239"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6954" indent="0" algn="ctr" defTabSz="914239"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100" i="1" dirty="0">
                <a:solidFill>
                  <a:schemeClr val="tx1"/>
                </a:solidFill>
              </a:rPr>
              <a:t>fernando.sa@lnls.br</a:t>
            </a:r>
          </a:p>
        </p:txBody>
      </p:sp>
    </p:spTree>
  </p:cSld>
  <p:clrMapOvr>
    <a:masterClrMapping/>
  </p:clrMapOvr>
  <mc:AlternateContent xmlns:mc="http://schemas.openxmlformats.org/markup-compatibility/2006" xmlns:p14="http://schemas.microsoft.com/office/powerpoint/2010/main">
    <mc:Choice Requires="p14">
      <p:transition spd="slow" p14:dur="2000" advTm="739"/>
    </mc:Choice>
    <mc:Fallback xmlns="">
      <p:transition spd="slow" advTm="73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Macro Particle Tracking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938132"/>
            <a:ext cx="4645698" cy="5574837"/>
          </a:xfrm>
          <a:prstGeom prst="rect">
            <a:avLst/>
          </a:prstGeom>
        </p:spPr>
      </p:pic>
      <p:sp>
        <p:nvSpPr>
          <p:cNvPr id="7" name="Rectangle 5">
            <a:extLst>
              <a:ext uri="{FF2B5EF4-FFF2-40B4-BE49-F238E27FC236}">
                <a16:creationId xmlns:a16="http://schemas.microsoft.com/office/drawing/2014/main" id="{D0608561-5723-4206-8FC4-EF6C3BDB8D56}"/>
              </a:ext>
            </a:extLst>
          </p:cNvPr>
          <p:cNvSpPr/>
          <p:nvPr/>
        </p:nvSpPr>
        <p:spPr>
          <a:xfrm>
            <a:off x="6222232" y="5301208"/>
            <a:ext cx="2670247" cy="830997"/>
          </a:xfrm>
          <a:prstGeom prst="rect">
            <a:avLst/>
          </a:prstGeom>
        </p:spPr>
        <p:txBody>
          <a:bodyPr wrap="square">
            <a:spAutoFit/>
          </a:bodyPr>
          <a:lstStyle/>
          <a:p>
            <a:pPr algn="just"/>
            <a:r>
              <a:rPr lang="pt-BR" sz="1200" dirty="0" err="1"/>
              <a:t>All</a:t>
            </a:r>
            <a:r>
              <a:rPr lang="pt-BR" sz="1200" dirty="0"/>
              <a:t> </a:t>
            </a:r>
            <a:r>
              <a:rPr lang="pt-BR" sz="1200" dirty="0" err="1"/>
              <a:t>tracking</a:t>
            </a:r>
            <a:r>
              <a:rPr lang="pt-BR" sz="1200" dirty="0"/>
              <a:t> </a:t>
            </a:r>
            <a:r>
              <a:rPr lang="pt-BR" sz="1200" dirty="0" err="1"/>
              <a:t>simulations</a:t>
            </a:r>
            <a:r>
              <a:rPr lang="pt-BR" sz="1200" dirty="0"/>
              <a:t> </a:t>
            </a:r>
            <a:r>
              <a:rPr lang="pt-BR" sz="1200" dirty="0" err="1"/>
              <a:t>presented</a:t>
            </a:r>
            <a:r>
              <a:rPr lang="pt-BR" sz="1200" dirty="0"/>
              <a:t> in </a:t>
            </a:r>
            <a:r>
              <a:rPr lang="pt-BR" sz="1200" dirty="0" err="1"/>
              <a:t>this</a:t>
            </a:r>
            <a:r>
              <a:rPr lang="pt-BR" sz="1200" dirty="0"/>
              <a:t> </a:t>
            </a:r>
            <a:r>
              <a:rPr lang="pt-BR" sz="1200" dirty="0" err="1"/>
              <a:t>work</a:t>
            </a:r>
            <a:r>
              <a:rPr lang="pt-BR" sz="1200" dirty="0"/>
              <a:t> </a:t>
            </a:r>
            <a:r>
              <a:rPr lang="pt-BR" sz="1200" dirty="0" err="1"/>
              <a:t>were</a:t>
            </a:r>
            <a:r>
              <a:rPr lang="pt-BR" sz="1200" dirty="0"/>
              <a:t> </a:t>
            </a:r>
            <a:r>
              <a:rPr lang="pt-BR" sz="1200" dirty="0" err="1"/>
              <a:t>perfomed</a:t>
            </a:r>
            <a:r>
              <a:rPr lang="pt-BR" sz="1200" dirty="0"/>
              <a:t> </a:t>
            </a:r>
            <a:r>
              <a:rPr lang="pt-BR" sz="1200" dirty="0" err="1"/>
              <a:t>with</a:t>
            </a:r>
            <a:r>
              <a:rPr lang="pt-BR" sz="1200" dirty="0"/>
              <a:t> 50000 </a:t>
            </a:r>
            <a:r>
              <a:rPr lang="pt-BR" sz="1200" dirty="0" err="1"/>
              <a:t>slices</a:t>
            </a:r>
            <a:r>
              <a:rPr lang="pt-BR" sz="1200" dirty="0"/>
              <a:t> </a:t>
            </a:r>
            <a:r>
              <a:rPr lang="pt-BR" sz="1200" dirty="0" err="1"/>
              <a:t>of</a:t>
            </a:r>
            <a:r>
              <a:rPr lang="pt-BR" sz="1200" dirty="0"/>
              <a:t> </a:t>
            </a:r>
            <a:r>
              <a:rPr lang="pt-BR" sz="1200" dirty="0" err="1"/>
              <a:t>the</a:t>
            </a:r>
            <a:r>
              <a:rPr lang="pt-BR" sz="1200" dirty="0"/>
              <a:t> </a:t>
            </a:r>
            <a:r>
              <a:rPr lang="pt-BR" sz="1200" dirty="0" err="1"/>
              <a:t>beam</a:t>
            </a:r>
            <a:r>
              <a:rPr lang="pt-BR" sz="1200" dirty="0"/>
              <a:t>, </a:t>
            </a:r>
            <a:r>
              <a:rPr lang="pt-BR" sz="1200" dirty="0" err="1"/>
              <a:t>where</a:t>
            </a:r>
            <a:r>
              <a:rPr lang="pt-BR" sz="1200" dirty="0"/>
              <a:t> </a:t>
            </a:r>
            <a:r>
              <a:rPr lang="pt-BR" sz="1200" dirty="0" err="1"/>
              <a:t>each</a:t>
            </a:r>
            <a:r>
              <a:rPr lang="pt-BR" sz="1200" dirty="0"/>
              <a:t> </a:t>
            </a:r>
            <a:r>
              <a:rPr lang="pt-BR" sz="1200" dirty="0" err="1"/>
              <a:t>slice</a:t>
            </a:r>
            <a:r>
              <a:rPr lang="pt-BR" sz="1200" dirty="0"/>
              <a:t> </a:t>
            </a:r>
            <a:r>
              <a:rPr lang="pt-BR" sz="1200" dirty="0" err="1"/>
              <a:t>has</a:t>
            </a:r>
            <a:r>
              <a:rPr lang="pt-BR" sz="1200" dirty="0"/>
              <a:t> a longitudinal </a:t>
            </a:r>
            <a:r>
              <a:rPr lang="pt-BR" sz="1200" dirty="0" err="1"/>
              <a:t>size</a:t>
            </a:r>
            <a:r>
              <a:rPr lang="pt-BR" sz="1200" dirty="0"/>
              <a:t> </a:t>
            </a:r>
            <a:r>
              <a:rPr lang="pt-BR" sz="1200" dirty="0" err="1"/>
              <a:t>of</a:t>
            </a:r>
            <a:r>
              <a:rPr lang="pt-BR" sz="1200" dirty="0"/>
              <a:t> 2 um.</a:t>
            </a:r>
          </a:p>
        </p:txBody>
      </p:sp>
      <p:sp>
        <p:nvSpPr>
          <p:cNvPr id="8" name="Rectangle 5">
            <a:extLst>
              <a:ext uri="{FF2B5EF4-FFF2-40B4-BE49-F238E27FC236}">
                <a16:creationId xmlns:a16="http://schemas.microsoft.com/office/drawing/2014/main" id="{568175E6-5CBB-46B0-BBD9-F78420A383DE}"/>
              </a:ext>
            </a:extLst>
          </p:cNvPr>
          <p:cNvSpPr/>
          <p:nvPr/>
        </p:nvSpPr>
        <p:spPr>
          <a:xfrm>
            <a:off x="6257797" y="1909668"/>
            <a:ext cx="2670247" cy="1815882"/>
          </a:xfrm>
          <a:prstGeom prst="rect">
            <a:avLst/>
          </a:prstGeom>
        </p:spPr>
        <p:txBody>
          <a:bodyPr wrap="square">
            <a:spAutoFit/>
          </a:bodyPr>
          <a:lstStyle/>
          <a:p>
            <a:pPr algn="just"/>
            <a:r>
              <a:rPr lang="pt-BR" sz="1600" dirty="0" err="1"/>
              <a:t>Tracking</a:t>
            </a:r>
            <a:r>
              <a:rPr lang="pt-BR" sz="1600" dirty="0"/>
              <a:t> </a:t>
            </a:r>
            <a:r>
              <a:rPr lang="pt-BR" sz="1600" dirty="0" err="1"/>
              <a:t>results</a:t>
            </a:r>
            <a:r>
              <a:rPr lang="pt-BR" sz="1600" dirty="0"/>
              <a:t> </a:t>
            </a:r>
            <a:r>
              <a:rPr lang="pt-BR" sz="1600" dirty="0" err="1"/>
              <a:t>performed</a:t>
            </a:r>
            <a:r>
              <a:rPr lang="pt-BR" sz="1600" dirty="0"/>
              <a:t> </a:t>
            </a:r>
            <a:r>
              <a:rPr lang="pt-BR" sz="1600" dirty="0" err="1"/>
              <a:t>with</a:t>
            </a:r>
            <a:r>
              <a:rPr lang="pt-BR" sz="1600" dirty="0"/>
              <a:t> </a:t>
            </a:r>
            <a:r>
              <a:rPr lang="pt-BR" sz="1600" dirty="0" err="1"/>
              <a:t>the</a:t>
            </a:r>
            <a:r>
              <a:rPr lang="pt-BR" sz="1600" dirty="0"/>
              <a:t> </a:t>
            </a:r>
            <a:r>
              <a:rPr lang="pt-BR" sz="1600" dirty="0" err="1"/>
              <a:t>broad</a:t>
            </a:r>
            <a:r>
              <a:rPr lang="pt-BR" sz="1600" dirty="0"/>
              <a:t> </a:t>
            </a:r>
            <a:r>
              <a:rPr lang="pt-BR" sz="1600" dirty="0" err="1"/>
              <a:t>band</a:t>
            </a:r>
            <a:r>
              <a:rPr lang="pt-BR" sz="1600" dirty="0"/>
              <a:t> </a:t>
            </a:r>
            <a:r>
              <a:rPr lang="pt-BR" sz="1600" dirty="0" err="1"/>
              <a:t>model</a:t>
            </a:r>
            <a:r>
              <a:rPr lang="pt-BR" sz="1600" dirty="0"/>
              <a:t> for </a:t>
            </a:r>
            <a:r>
              <a:rPr lang="pt-BR" sz="1600" dirty="0" err="1"/>
              <a:t>the</a:t>
            </a:r>
            <a:r>
              <a:rPr lang="pt-BR" sz="1600" dirty="0"/>
              <a:t> Sirius </a:t>
            </a:r>
            <a:r>
              <a:rPr lang="pt-BR" sz="1600" dirty="0" err="1"/>
              <a:t>impedance</a:t>
            </a:r>
            <a:r>
              <a:rPr lang="pt-BR" sz="1600" dirty="0"/>
              <a:t>, </a:t>
            </a:r>
            <a:r>
              <a:rPr lang="pt-BR" sz="1600" dirty="0" err="1"/>
              <a:t>showing</a:t>
            </a:r>
            <a:r>
              <a:rPr lang="pt-BR" sz="1600" dirty="0"/>
              <a:t> </a:t>
            </a:r>
            <a:r>
              <a:rPr lang="pt-BR" sz="1600" dirty="0" err="1"/>
              <a:t>the</a:t>
            </a:r>
            <a:r>
              <a:rPr lang="pt-BR" sz="1600" dirty="0"/>
              <a:t> </a:t>
            </a:r>
            <a:r>
              <a:rPr lang="pt-BR" sz="1600" dirty="0" err="1"/>
              <a:t>effect</a:t>
            </a:r>
            <a:r>
              <a:rPr lang="pt-BR" sz="1600" dirty="0"/>
              <a:t> </a:t>
            </a:r>
            <a:r>
              <a:rPr lang="pt-BR" sz="1600" dirty="0" err="1"/>
              <a:t>of</a:t>
            </a:r>
            <a:r>
              <a:rPr lang="pt-BR" sz="1600" dirty="0"/>
              <a:t> </a:t>
            </a:r>
            <a:r>
              <a:rPr lang="pt-BR" sz="1600" dirty="0" err="1"/>
              <a:t>noise</a:t>
            </a:r>
            <a:r>
              <a:rPr lang="pt-BR" sz="1600" dirty="0"/>
              <a:t> in </a:t>
            </a:r>
            <a:r>
              <a:rPr lang="pt-BR" sz="1600" dirty="0" err="1"/>
              <a:t>simulation</a:t>
            </a:r>
            <a:r>
              <a:rPr lang="pt-BR" sz="1600" dirty="0"/>
              <a:t> </a:t>
            </a:r>
            <a:r>
              <a:rPr lang="pt-BR" sz="1600" dirty="0" err="1"/>
              <a:t>due</a:t>
            </a:r>
            <a:r>
              <a:rPr lang="pt-BR" sz="1600" dirty="0"/>
              <a:t> </a:t>
            </a:r>
            <a:r>
              <a:rPr lang="pt-BR" sz="1600" dirty="0" err="1"/>
              <a:t>to</a:t>
            </a:r>
            <a:r>
              <a:rPr lang="pt-BR" sz="1600" dirty="0"/>
              <a:t> </a:t>
            </a:r>
            <a:r>
              <a:rPr lang="pt-BR" sz="1600" dirty="0" err="1"/>
              <a:t>the</a:t>
            </a:r>
            <a:r>
              <a:rPr lang="pt-BR" sz="1600" dirty="0"/>
              <a:t> </a:t>
            </a:r>
            <a:r>
              <a:rPr lang="pt-BR" sz="1600" dirty="0" err="1"/>
              <a:t>reduced</a:t>
            </a:r>
            <a:r>
              <a:rPr lang="pt-BR" sz="1600" dirty="0"/>
              <a:t> </a:t>
            </a:r>
            <a:r>
              <a:rPr lang="pt-BR" sz="1600" dirty="0" err="1"/>
              <a:t>number</a:t>
            </a:r>
            <a:r>
              <a:rPr lang="pt-BR" sz="1600" dirty="0"/>
              <a:t> </a:t>
            </a:r>
            <a:r>
              <a:rPr lang="pt-BR" sz="1600" dirty="0" err="1"/>
              <a:t>of</a:t>
            </a:r>
            <a:r>
              <a:rPr lang="pt-BR" sz="1600" dirty="0"/>
              <a:t> </a:t>
            </a:r>
            <a:r>
              <a:rPr lang="pt-BR" sz="1600" dirty="0" err="1"/>
              <a:t>macro-particles</a:t>
            </a:r>
            <a:r>
              <a:rPr lang="pt-BR" sz="1600" dirty="0"/>
              <a:t> </a:t>
            </a:r>
            <a:r>
              <a:rPr lang="pt-BR" sz="1600" dirty="0" err="1"/>
              <a:t>used</a:t>
            </a:r>
            <a:r>
              <a:rPr lang="pt-BR" sz="1600" dirty="0"/>
              <a:t>.</a:t>
            </a:r>
          </a:p>
        </p:txBody>
      </p:sp>
    </p:spTree>
    <p:extLst>
      <p:ext uri="{BB962C8B-B14F-4D97-AF65-F5344CB8AC3E}">
        <p14:creationId xmlns:p14="http://schemas.microsoft.com/office/powerpoint/2010/main" val="249537377"/>
      </p:ext>
    </p:extLst>
  </p:cSld>
  <p:clrMapOvr>
    <a:masterClrMapping/>
  </p:clrMapOvr>
  <mc:AlternateContent xmlns:mc="http://schemas.openxmlformats.org/markup-compatibility/2006" xmlns:p14="http://schemas.microsoft.com/office/powerpoint/2010/main">
    <mc:Choice Requires="p14">
      <p:transition spd="slow" p14:dur="2000" advTm="134"/>
    </mc:Choice>
    <mc:Fallback xmlns="">
      <p:transition spd="slow" advTm="13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a:t>Possible</a:t>
            </a:r>
            <a:r>
              <a:rPr lang="pt-BR" dirty="0"/>
              <a:t> </a:t>
            </a:r>
            <a:r>
              <a:rPr lang="pt-BR" dirty="0" err="1"/>
              <a:t>reason</a:t>
            </a:r>
            <a:r>
              <a:rPr lang="pt-BR" dirty="0"/>
              <a:t> </a:t>
            </a:r>
            <a:r>
              <a:rPr lang="pt-BR" dirty="0" err="1"/>
              <a:t>of</a:t>
            </a:r>
            <a:r>
              <a:rPr lang="pt-BR" dirty="0"/>
              <a:t> the energy spread increase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39949" y="1203643"/>
                <a:ext cx="8308515" cy="5177685"/>
              </a:xfrm>
            </p:spPr>
            <p:txBody>
              <a:bodyPr>
                <a:normAutofit fontScale="77500" lnSpcReduction="20000"/>
              </a:bodyPr>
              <a:lstStyle/>
              <a:p>
                <a:r>
                  <a:rPr lang="pt-BR" dirty="0"/>
                  <a:t>Suppose a wake that falls to zero in a distance </a:t>
                </a:r>
                <a14:m>
                  <m:oMath xmlns:m="http://schemas.openxmlformats.org/officeDocument/2006/math">
                    <m:r>
                      <m:rPr>
                        <m:sty m:val="p"/>
                      </m:rPr>
                      <a:rPr lang="pt-BR">
                        <a:latin typeface="Cambria Math" panose="02040503050406030204" pitchFamily="18" charset="0"/>
                      </a:rPr>
                      <m:t>Δ</m:t>
                    </m:r>
                    <m:r>
                      <a:rPr lang="pt-BR" i="1">
                        <a:latin typeface="Cambria Math" panose="02040503050406030204" pitchFamily="18" charset="0"/>
                      </a:rPr>
                      <m:t>𝑠</m:t>
                    </m:r>
                    <m:r>
                      <a:rPr lang="pt-BR" i="1">
                        <a:latin typeface="Cambria Math" panose="02040503050406030204" pitchFamily="18" charset="0"/>
                      </a:rPr>
                      <m:t> </m:t>
                    </m:r>
                  </m:oMath>
                </a14:m>
                <a:r>
                  <a:rPr lang="pt-BR" dirty="0"/>
                  <a:t>comparable to the to the distance </a:t>
                </a:r>
                <a:r>
                  <a:rPr lang="pt-BR" dirty="0" err="1"/>
                  <a:t>one</a:t>
                </a:r>
                <a:r>
                  <a:rPr lang="pt-BR" dirty="0"/>
                  <a:t> </a:t>
                </a:r>
                <a:r>
                  <a:rPr lang="pt-BR" dirty="0" err="1"/>
                  <a:t>typical</a:t>
                </a:r>
                <a:r>
                  <a:rPr lang="pt-BR" dirty="0"/>
                  <a:t> particle travels in one turn:</a:t>
                </a:r>
              </a:p>
              <a:p>
                <a:pPr marL="0" indent="0">
                  <a:buNone/>
                </a:pPr>
                <a14:m>
                  <m:oMathPara xmlns:m="http://schemas.openxmlformats.org/officeDocument/2006/math">
                    <m:oMathParaPr>
                      <m:jc m:val="centerGroup"/>
                    </m:oMathParaPr>
                    <m:oMath xmlns:m="http://schemas.openxmlformats.org/officeDocument/2006/math">
                      <m:r>
                        <m:rPr>
                          <m:sty m:val="p"/>
                        </m:rPr>
                        <a:rPr lang="pt-BR">
                          <a:latin typeface="Cambria Math" panose="02040503050406030204" pitchFamily="18" charset="0"/>
                        </a:rPr>
                        <m:t>Δ</m:t>
                      </m:r>
                      <m:r>
                        <a:rPr lang="pt-BR" i="1">
                          <a:latin typeface="Cambria Math" panose="02040503050406030204" pitchFamily="18" charset="0"/>
                        </a:rPr>
                        <m:t>𝑠</m:t>
                      </m:r>
                      <m:r>
                        <a:rPr lang="pt-BR" i="1">
                          <a:latin typeface="Cambria Math" panose="02040503050406030204" pitchFamily="18" charset="0"/>
                        </a:rPr>
                        <m:t>≈4</m:t>
                      </m:r>
                      <m:sSub>
                        <m:sSubPr>
                          <m:ctrlPr>
                            <a:rPr lang="pt-BR" i="1">
                              <a:latin typeface="Cambria Math" panose="02040503050406030204" pitchFamily="18" charset="0"/>
                            </a:rPr>
                          </m:ctrlPr>
                        </m:sSubPr>
                        <m:e>
                          <m:r>
                            <a:rPr lang="pt-BR" i="1">
                              <a:latin typeface="Cambria Math" panose="02040503050406030204" pitchFamily="18" charset="0"/>
                            </a:rPr>
                            <m:t>𝜎</m:t>
                          </m:r>
                        </m:e>
                        <m:sub>
                          <m:r>
                            <a:rPr lang="pt-BR" i="1">
                              <a:latin typeface="Cambria Math" panose="02040503050406030204" pitchFamily="18" charset="0"/>
                            </a:rPr>
                            <m:t>𝑠</m:t>
                          </m:r>
                        </m:sub>
                      </m:sSub>
                      <m:sSub>
                        <m:sSubPr>
                          <m:ctrlPr>
                            <a:rPr lang="pt-BR" i="1">
                              <a:latin typeface="Cambria Math" panose="02040503050406030204" pitchFamily="18" charset="0"/>
                            </a:rPr>
                          </m:ctrlPr>
                        </m:sSubPr>
                        <m:e>
                          <m:r>
                            <a:rPr lang="pt-BR" i="1">
                              <a:latin typeface="Cambria Math" panose="02040503050406030204" pitchFamily="18" charset="0"/>
                            </a:rPr>
                            <m:t>𝜈</m:t>
                          </m:r>
                        </m:e>
                        <m:sub>
                          <m:r>
                            <a:rPr lang="pt-BR" i="1">
                              <a:latin typeface="Cambria Math" panose="02040503050406030204" pitchFamily="18" charset="0"/>
                            </a:rPr>
                            <m:t>𝑠</m:t>
                          </m:r>
                        </m:sub>
                      </m:sSub>
                    </m:oMath>
                  </m:oMathPara>
                </a14:m>
                <a:endParaRPr lang="pt-BR" dirty="0"/>
              </a:p>
              <a:p>
                <a:r>
                  <a:rPr lang="pt-BR" dirty="0"/>
                  <a:t>For a bunch with </a:t>
                </a:r>
                <a14:m>
                  <m:oMath xmlns:m="http://schemas.openxmlformats.org/officeDocument/2006/math">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𝑝</m:t>
                        </m:r>
                      </m:sub>
                    </m:sSub>
                  </m:oMath>
                </a14:m>
                <a:r>
                  <a:rPr lang="pt-BR" dirty="0"/>
                  <a:t> macro-particles,  the number </a:t>
                </a:r>
                <a:r>
                  <a:rPr lang="pt-BR" dirty="0" err="1"/>
                  <a:t>of</a:t>
                </a:r>
                <a:r>
                  <a:rPr lang="pt-BR" dirty="0"/>
                  <a:t> </a:t>
                </a:r>
                <a:r>
                  <a:rPr lang="pt-BR" dirty="0" err="1"/>
                  <a:t>macro-particles</a:t>
                </a:r>
                <a:r>
                  <a:rPr lang="pt-BR" dirty="0"/>
                  <a:t> in this interval (</a:t>
                </a:r>
                <a14:m>
                  <m:oMath xmlns:m="http://schemas.openxmlformats.org/officeDocument/2006/math">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𝑙</m:t>
                        </m:r>
                      </m:sub>
                    </m:sSub>
                  </m:oMath>
                </a14:m>
                <a:r>
                  <a:rPr lang="pt-BR" dirty="0"/>
                  <a:t>) is a random </a:t>
                </a:r>
                <a:r>
                  <a:rPr lang="pt-BR" dirty="0" err="1"/>
                  <a:t>variable</a:t>
                </a:r>
                <a:r>
                  <a:rPr lang="pt-BR" dirty="0"/>
                  <a:t> </a:t>
                </a:r>
                <a:r>
                  <a:rPr lang="pt-BR" dirty="0" err="1"/>
                  <a:t>following</a:t>
                </a:r>
                <a:r>
                  <a:rPr lang="pt-BR" dirty="0"/>
                  <a:t> a binomial </a:t>
                </a:r>
                <a:r>
                  <a:rPr lang="en-US" dirty="0"/>
                  <a:t>distribution</a:t>
                </a:r>
                <a:r>
                  <a:rPr lang="pt-BR" dirty="0"/>
                  <a:t> </a:t>
                </a:r>
                <a:r>
                  <a:rPr lang="pt-BR" dirty="0" err="1"/>
                  <a:t>with</a:t>
                </a:r>
                <a:r>
                  <a:rPr lang="pt-BR" dirty="0"/>
                  <a:t>:</a:t>
                </a:r>
              </a:p>
              <a:p>
                <a:pPr marL="0" indent="0">
                  <a:buNone/>
                </a:pPr>
                <a14:m>
                  <m:oMathPara xmlns:m="http://schemas.openxmlformats.org/officeDocument/2006/math">
                    <m:oMathParaPr>
                      <m:jc m:val="centerGroup"/>
                    </m:oMathParaPr>
                    <m:oMath xmlns:m="http://schemas.openxmlformats.org/officeDocument/2006/math">
                      <m:d>
                        <m:dPr>
                          <m:begChr m:val="⟨"/>
                          <m:endChr m:val="⟩"/>
                          <m:ctrlPr>
                            <a:rPr lang="pt-BR" i="1">
                              <a:latin typeface="Cambria Math" panose="02040503050406030204" pitchFamily="18" charset="0"/>
                            </a:rPr>
                          </m:ctrlPr>
                        </m:dPr>
                        <m:e>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𝑙</m:t>
                              </m:r>
                            </m:sub>
                          </m:sSub>
                        </m:e>
                      </m:d>
                      <m:r>
                        <a:rPr lang="pt-BR" i="1">
                          <a:latin typeface="Cambria Math" panose="02040503050406030204" pitchFamily="18" charset="0"/>
                        </a:rPr>
                        <m:t>=</m:t>
                      </m:r>
                      <m:r>
                        <a:rPr lang="pt-BR" i="1">
                          <a:latin typeface="Cambria Math" panose="02040503050406030204" pitchFamily="18" charset="0"/>
                        </a:rPr>
                        <m:t>𝜌</m:t>
                      </m:r>
                      <m:d>
                        <m:dPr>
                          <m:ctrlPr>
                            <a:rPr lang="pt-BR" i="1">
                              <a:latin typeface="Cambria Math" panose="02040503050406030204" pitchFamily="18" charset="0"/>
                            </a:rPr>
                          </m:ctrlPr>
                        </m:dPr>
                        <m:e>
                          <m:r>
                            <a:rPr lang="pt-BR" i="1">
                              <a:latin typeface="Cambria Math" panose="02040503050406030204" pitchFamily="18" charset="0"/>
                            </a:rPr>
                            <m:t>𝑠</m:t>
                          </m:r>
                        </m:e>
                      </m:d>
                      <m:r>
                        <m:rPr>
                          <m:sty m:val="p"/>
                        </m:rPr>
                        <a:rPr lang="pt-BR">
                          <a:latin typeface="Cambria Math" panose="02040503050406030204" pitchFamily="18" charset="0"/>
                        </a:rPr>
                        <m:t>Δ</m:t>
                      </m:r>
                      <m:r>
                        <a:rPr lang="pt-BR" i="1">
                          <a:latin typeface="Cambria Math" panose="02040503050406030204" pitchFamily="18" charset="0"/>
                        </a:rPr>
                        <m:t>𝑠</m:t>
                      </m:r>
                      <m:r>
                        <a:rPr lang="pt-BR" i="1">
                          <a:latin typeface="Cambria Math" panose="02040503050406030204" pitchFamily="18" charset="0"/>
                        </a:rPr>
                        <m:t> </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𝑝</m:t>
                          </m:r>
                        </m:sub>
                      </m:sSub>
                    </m:oMath>
                  </m:oMathPara>
                </a14:m>
                <a:endParaRPr lang="pt-BR" dirty="0"/>
              </a:p>
              <a:p>
                <a:pPr marL="0" indent="0">
                  <a:buNone/>
                </a:pPr>
                <a14:m>
                  <m:oMathPara xmlns:m="http://schemas.openxmlformats.org/officeDocument/2006/math">
                    <m:oMathParaPr>
                      <m:jc m:val="centerGroup"/>
                    </m:oMathParaPr>
                    <m:oMath xmlns:m="http://schemas.openxmlformats.org/officeDocument/2006/math">
                      <m:r>
                        <m:rPr>
                          <m:sty m:val="p"/>
                        </m:rPr>
                        <a:rPr lang="pt-BR" b="0" i="0" smtClean="0">
                          <a:latin typeface="Cambria Math" panose="02040503050406030204" pitchFamily="18" charset="0"/>
                        </a:rPr>
                        <m:t>var</m:t>
                      </m:r>
                      <m:r>
                        <a:rPr lang="pt-BR">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𝑙</m:t>
                          </m:r>
                        </m:sub>
                      </m:sSub>
                      <m:r>
                        <a:rPr lang="pt-BR">
                          <a:latin typeface="Cambria Math" panose="02040503050406030204" pitchFamily="18" charset="0"/>
                        </a:rPr>
                        <m:t>)</m:t>
                      </m:r>
                      <m:r>
                        <a:rPr lang="pt-BR" i="1">
                          <a:latin typeface="Cambria Math" panose="02040503050406030204" pitchFamily="18" charset="0"/>
                          <a:ea typeface="Cambria Math" panose="02040503050406030204" pitchFamily="18" charset="0"/>
                        </a:rPr>
                        <m:t>≅</m:t>
                      </m:r>
                      <m:r>
                        <a:rPr lang="pt-BR" i="1">
                          <a:latin typeface="Cambria Math" panose="02040503050406030204" pitchFamily="18" charset="0"/>
                        </a:rPr>
                        <m:t>𝜌</m:t>
                      </m:r>
                      <m:d>
                        <m:dPr>
                          <m:ctrlPr>
                            <a:rPr lang="pt-BR" i="1">
                              <a:latin typeface="Cambria Math" panose="02040503050406030204" pitchFamily="18" charset="0"/>
                            </a:rPr>
                          </m:ctrlPr>
                        </m:dPr>
                        <m:e>
                          <m:r>
                            <a:rPr lang="pt-BR" i="1">
                              <a:latin typeface="Cambria Math" panose="02040503050406030204" pitchFamily="18" charset="0"/>
                            </a:rPr>
                            <m:t>𝑠</m:t>
                          </m:r>
                        </m:e>
                      </m:d>
                      <m:r>
                        <m:rPr>
                          <m:sty m:val="p"/>
                        </m:rPr>
                        <a:rPr lang="pt-BR">
                          <a:latin typeface="Cambria Math" panose="02040503050406030204" pitchFamily="18" charset="0"/>
                        </a:rPr>
                        <m:t>Δ</m:t>
                      </m:r>
                      <m:r>
                        <a:rPr lang="pt-BR" i="1">
                          <a:latin typeface="Cambria Math" panose="02040503050406030204" pitchFamily="18" charset="0"/>
                        </a:rPr>
                        <m:t>𝑠</m:t>
                      </m:r>
                      <m:r>
                        <a:rPr lang="pt-BR" i="1">
                          <a:latin typeface="Cambria Math" panose="02040503050406030204" pitchFamily="18" charset="0"/>
                        </a:rPr>
                        <m:t> </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𝑝</m:t>
                          </m:r>
                        </m:sub>
                      </m:sSub>
                    </m:oMath>
                  </m:oMathPara>
                </a14:m>
                <a:endParaRPr lang="pt-BR" dirty="0"/>
              </a:p>
              <a:p>
                <a:pPr marL="0" indent="0">
                  <a:buNone/>
                </a:pPr>
                <a:r>
                  <a:rPr lang="pt-BR" dirty="0"/>
                  <a:t>For a gaussian </a:t>
                </a:r>
                <a:r>
                  <a:rPr lang="pt-BR" dirty="0" err="1"/>
                  <a:t>bunch</a:t>
                </a:r>
                <a:r>
                  <a:rPr lang="pt-BR" dirty="0"/>
                  <a:t> </a:t>
                </a:r>
                <a:r>
                  <a:rPr lang="pt-BR" dirty="0" err="1"/>
                  <a:t>and</a:t>
                </a:r>
                <a:r>
                  <a:rPr lang="pt-BR" dirty="0"/>
                  <a:t> a </a:t>
                </a:r>
                <a:r>
                  <a:rPr lang="pt-BR" dirty="0" err="1"/>
                  <a:t>particle</a:t>
                </a:r>
                <a:r>
                  <a:rPr lang="pt-BR" dirty="0"/>
                  <a:t> close to </a:t>
                </a:r>
                <a14:m>
                  <m:oMath xmlns:m="http://schemas.openxmlformats.org/officeDocument/2006/math">
                    <m:r>
                      <m:rPr>
                        <m:sty m:val="p"/>
                      </m:rPr>
                      <a:rPr lang="pt-BR">
                        <a:latin typeface="Cambria Math" panose="02040503050406030204" pitchFamily="18" charset="0"/>
                      </a:rPr>
                      <m:t>s</m:t>
                    </m:r>
                    <m:r>
                      <a:rPr lang="pt-BR">
                        <a:latin typeface="Cambria Math" panose="02040503050406030204" pitchFamily="18" charset="0"/>
                      </a:rPr>
                      <m:t>=</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𝜎</m:t>
                        </m:r>
                      </m:e>
                      <m:sub>
                        <m:r>
                          <a:rPr lang="pt-BR" b="0" i="1" smtClean="0">
                            <a:latin typeface="Cambria Math" panose="02040503050406030204" pitchFamily="18" charset="0"/>
                          </a:rPr>
                          <m:t>𝑠</m:t>
                        </m:r>
                      </m:sub>
                    </m:sSub>
                  </m:oMath>
                </a14:m>
                <a:r>
                  <a:rPr lang="pt-BR" dirty="0">
                    <a:latin typeface="Cambria Math" panose="02040503050406030204" pitchFamily="18" charset="0"/>
                  </a:rPr>
                  <a:t>:</a:t>
                </a:r>
              </a:p>
              <a:p>
                <a:pPr marL="0" indent="0">
                  <a:buNone/>
                </a:pPr>
                <a14:m>
                  <m:oMathPara xmlns:m="http://schemas.openxmlformats.org/officeDocument/2006/math">
                    <m:oMathParaPr>
                      <m:jc m:val="centerGroup"/>
                    </m:oMathParaPr>
                    <m:oMath xmlns:m="http://schemas.openxmlformats.org/officeDocument/2006/math">
                      <m:r>
                        <a:rPr lang="pt-BR" i="1">
                          <a:latin typeface="Cambria Math" panose="02040503050406030204" pitchFamily="18" charset="0"/>
                        </a:rPr>
                        <m:t>𝜌</m:t>
                      </m:r>
                      <m:d>
                        <m:dPr>
                          <m:ctrlPr>
                            <a:rPr lang="pt-BR" i="1">
                              <a:latin typeface="Cambria Math" panose="02040503050406030204" pitchFamily="18" charset="0"/>
                            </a:rPr>
                          </m:ctrlPr>
                        </m:dPr>
                        <m:e>
                          <m:sSub>
                            <m:sSubPr>
                              <m:ctrlPr>
                                <a:rPr lang="pt-BR" i="1">
                                  <a:latin typeface="Cambria Math" panose="02040503050406030204" pitchFamily="18" charset="0"/>
                                </a:rPr>
                              </m:ctrlPr>
                            </m:sSubPr>
                            <m:e>
                              <m:r>
                                <a:rPr lang="pt-BR" i="1">
                                  <a:latin typeface="Cambria Math" panose="02040503050406030204" pitchFamily="18" charset="0"/>
                                </a:rPr>
                                <m:t>𝜎</m:t>
                              </m:r>
                            </m:e>
                            <m:sub>
                              <m:r>
                                <a:rPr lang="pt-BR" i="1">
                                  <a:latin typeface="Cambria Math" panose="02040503050406030204" pitchFamily="18" charset="0"/>
                                </a:rPr>
                                <m:t>𝑠</m:t>
                              </m:r>
                            </m:sub>
                          </m:sSub>
                        </m:e>
                      </m:d>
                      <m:r>
                        <a:rPr lang="pt-BR" i="1">
                          <a:latin typeface="Cambria Math" panose="02040503050406030204" pitchFamily="18" charset="0"/>
                        </a:rPr>
                        <m:t>=</m:t>
                      </m:r>
                      <m:f>
                        <m:fPr>
                          <m:ctrlPr>
                            <a:rPr lang="pt-BR" i="1">
                              <a:latin typeface="Cambria Math" panose="02040503050406030204" pitchFamily="18" charset="0"/>
                            </a:rPr>
                          </m:ctrlPr>
                        </m:fPr>
                        <m:num>
                          <m:sSup>
                            <m:sSupPr>
                              <m:ctrlPr>
                                <a:rPr lang="pt-BR" b="0" i="1" smtClean="0">
                                  <a:latin typeface="Cambria Math" panose="02040503050406030204" pitchFamily="18" charset="0"/>
                                </a:rPr>
                              </m:ctrlPr>
                            </m:sSupPr>
                            <m:e>
                              <m:r>
                                <a:rPr lang="pt-BR" b="0" i="1" smtClean="0">
                                  <a:latin typeface="Cambria Math" panose="02040503050406030204" pitchFamily="18" charset="0"/>
                                </a:rPr>
                                <m:t>𝑒</m:t>
                              </m:r>
                            </m:e>
                            <m:sup>
                              <m:r>
                                <a:rPr lang="pt-BR" b="0" i="1" smtClean="0">
                                  <a:latin typeface="Cambria Math" panose="02040503050406030204" pitchFamily="18" charset="0"/>
                                </a:rPr>
                                <m:t>−0.5</m:t>
                              </m:r>
                            </m:sup>
                          </m:sSup>
                        </m:num>
                        <m:den>
                          <m:rad>
                            <m:radPr>
                              <m:degHide m:val="on"/>
                              <m:ctrlPr>
                                <a:rPr lang="pt-BR" i="1">
                                  <a:latin typeface="Cambria Math" panose="02040503050406030204" pitchFamily="18" charset="0"/>
                                </a:rPr>
                              </m:ctrlPr>
                            </m:radPr>
                            <m:deg/>
                            <m:e>
                              <m:r>
                                <a:rPr lang="pt-BR" i="1">
                                  <a:latin typeface="Cambria Math" panose="02040503050406030204" pitchFamily="18" charset="0"/>
                                </a:rPr>
                                <m:t>2</m:t>
                              </m:r>
                              <m:r>
                                <a:rPr lang="pt-BR" i="1">
                                  <a:latin typeface="Cambria Math" panose="02040503050406030204" pitchFamily="18" charset="0"/>
                                </a:rPr>
                                <m:t>𝜋</m:t>
                              </m:r>
                            </m:e>
                          </m:rad>
                          <m:sSub>
                            <m:sSubPr>
                              <m:ctrlPr>
                                <a:rPr lang="pt-BR" i="1">
                                  <a:latin typeface="Cambria Math" panose="02040503050406030204" pitchFamily="18" charset="0"/>
                                </a:rPr>
                              </m:ctrlPr>
                            </m:sSubPr>
                            <m:e>
                              <m:r>
                                <a:rPr lang="pt-BR" i="1">
                                  <a:latin typeface="Cambria Math" panose="02040503050406030204" pitchFamily="18" charset="0"/>
                                </a:rPr>
                                <m:t>𝜎</m:t>
                              </m:r>
                            </m:e>
                            <m:sub>
                              <m:r>
                                <a:rPr lang="pt-BR" i="1">
                                  <a:latin typeface="Cambria Math" panose="02040503050406030204" pitchFamily="18" charset="0"/>
                                </a:rPr>
                                <m:t>𝑠</m:t>
                              </m:r>
                            </m:sub>
                          </m:sSub>
                        </m:den>
                      </m:f>
                    </m:oMath>
                  </m:oMathPara>
                </a14:m>
                <a:endParaRPr lang="pt-BR" dirty="0"/>
              </a:p>
              <a:p>
                <a:r>
                  <a:rPr lang="pt-BR" dirty="0"/>
                  <a:t>Which means that each turn the particles will receive random kicks (</a:t>
                </a:r>
                <a14:m>
                  <m:oMath xmlns:m="http://schemas.openxmlformats.org/officeDocument/2006/math">
                    <m:r>
                      <a:rPr lang="pt-BR" i="1">
                        <a:latin typeface="Cambria Math" panose="02040503050406030204" pitchFamily="18" charset="0"/>
                      </a:rPr>
                      <m:t>𝐾</m:t>
                    </m:r>
                  </m:oMath>
                </a14:m>
                <a:r>
                  <a:rPr lang="pt-BR" dirty="0"/>
                  <a:t>) given by:</a:t>
                </a:r>
              </a:p>
              <a:p>
                <a:pPr marL="0" indent="0">
                  <a:buNone/>
                </a:pPr>
                <a14:m>
                  <m:oMathPara xmlns:m="http://schemas.openxmlformats.org/officeDocument/2006/math">
                    <m:oMathParaPr>
                      <m:jc m:val="centerGroup"/>
                    </m:oMathParaPr>
                    <m:oMath xmlns:m="http://schemas.openxmlformats.org/officeDocument/2006/math">
                      <m:r>
                        <m:rPr>
                          <m:sty m:val="p"/>
                        </m:rPr>
                        <a:rPr lang="pt-BR" b="0" i="0" smtClean="0">
                          <a:latin typeface="Cambria Math" panose="02040503050406030204" pitchFamily="18" charset="0"/>
                        </a:rPr>
                        <m:t>var</m:t>
                      </m:r>
                      <m:r>
                        <a:rPr lang="pt-BR" i="1">
                          <a:latin typeface="Cambria Math" panose="02040503050406030204" pitchFamily="18" charset="0"/>
                        </a:rPr>
                        <m:t>(</m:t>
                      </m:r>
                      <m:r>
                        <a:rPr lang="pt-BR" i="1">
                          <a:latin typeface="Cambria Math" panose="02040503050406030204" pitchFamily="18" charset="0"/>
                        </a:rPr>
                        <m:t>𝐾</m:t>
                      </m:r>
                      <m:r>
                        <a:rPr lang="pt-BR" i="1">
                          <a:latin typeface="Cambria Math" panose="02040503050406030204" pitchFamily="18" charset="0"/>
                        </a:rPr>
                        <m:t>)=</m:t>
                      </m:r>
                      <m:sSup>
                        <m:sSupPr>
                          <m:ctrlPr>
                            <a:rPr lang="pt-BR" b="0" i="1" smtClean="0">
                              <a:latin typeface="Cambria Math" panose="02040503050406030204" pitchFamily="18" charset="0"/>
                            </a:rPr>
                          </m:ctrlPr>
                        </m:sSupPr>
                        <m:e>
                          <m:d>
                            <m:dPr>
                              <m:ctrlPr>
                                <a:rPr lang="pt-BR" b="0" i="1" smtClean="0">
                                  <a:latin typeface="Cambria Math" panose="02040503050406030204" pitchFamily="18" charset="0"/>
                                </a:rPr>
                              </m:ctrlPr>
                            </m:dPr>
                            <m:e>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𝑏</m:t>
                                  </m:r>
                                </m:sub>
                              </m:sSub>
                              <m:sSub>
                                <m:sSubPr>
                                  <m:ctrlPr>
                                    <a:rPr lang="pt-BR" i="1">
                                      <a:latin typeface="Cambria Math" panose="02040503050406030204" pitchFamily="18" charset="0"/>
                                    </a:rPr>
                                  </m:ctrlPr>
                                </m:sSubPr>
                                <m:e>
                                  <m:r>
                                    <a:rPr lang="pt-BR" i="1">
                                      <a:latin typeface="Cambria Math" panose="02040503050406030204" pitchFamily="18" charset="0"/>
                                    </a:rPr>
                                    <m:t>𝑇</m:t>
                                  </m:r>
                                </m:e>
                                <m:sub>
                                  <m:r>
                                    <a:rPr lang="pt-BR" i="1">
                                      <a:latin typeface="Cambria Math" panose="02040503050406030204" pitchFamily="18" charset="0"/>
                                    </a:rPr>
                                    <m:t>0</m:t>
                                  </m:r>
                                </m:sub>
                              </m:sSub>
                              <m:r>
                                <m:rPr>
                                  <m:sty m:val="p"/>
                                </m:rPr>
                                <a:rPr lang="pt-BR">
                                  <a:latin typeface="Cambria Math" panose="02040503050406030204" pitchFamily="18" charset="0"/>
                                </a:rPr>
                                <m:t>W</m:t>
                              </m:r>
                            </m:e>
                          </m:d>
                        </m:e>
                        <m:sup>
                          <m:r>
                            <a:rPr lang="pt-BR" b="0" i="1" smtClean="0">
                              <a:latin typeface="Cambria Math" panose="02040503050406030204" pitchFamily="18" charset="0"/>
                            </a:rPr>
                            <m:t>2</m:t>
                          </m:r>
                        </m:sup>
                      </m:sSup>
                      <m:f>
                        <m:fPr>
                          <m:ctrlPr>
                            <a:rPr lang="pt-BR" i="1">
                              <a:latin typeface="Cambria Math" panose="02040503050406030204" pitchFamily="18" charset="0"/>
                            </a:rPr>
                          </m:ctrlPr>
                        </m:fPr>
                        <m:num>
                          <m:r>
                            <m:rPr>
                              <m:sty m:val="p"/>
                            </m:rPr>
                            <a:rPr lang="pt-BR" b="0" i="0" smtClean="0">
                              <a:latin typeface="Cambria Math" panose="02040503050406030204" pitchFamily="18" charset="0"/>
                            </a:rPr>
                            <m:t>var</m:t>
                          </m:r>
                          <m:d>
                            <m:dPr>
                              <m:ctrlPr>
                                <a:rPr lang="pt-BR" i="1">
                                  <a:latin typeface="Cambria Math" panose="02040503050406030204" pitchFamily="18" charset="0"/>
                                </a:rPr>
                              </m:ctrlPr>
                            </m:dPr>
                            <m:e>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𝑙</m:t>
                                  </m:r>
                                </m:sub>
                              </m:sSub>
                            </m:e>
                          </m:d>
                        </m:num>
                        <m:den>
                          <m:sSubSup>
                            <m:sSubSupPr>
                              <m:ctrlPr>
                                <a:rPr lang="pt-BR" b="0" i="1" smtClean="0">
                                  <a:latin typeface="Cambria Math" panose="02040503050406030204" pitchFamily="18" charset="0"/>
                                </a:rPr>
                              </m:ctrlPr>
                            </m:sSubSupPr>
                            <m:e>
                              <m:r>
                                <m:rPr>
                                  <m:sty m:val="p"/>
                                </m:rPr>
                                <a:rPr lang="pt-BR">
                                  <a:latin typeface="Cambria Math" panose="02040503050406030204" pitchFamily="18" charset="0"/>
                                </a:rPr>
                                <m:t>N</m:t>
                              </m:r>
                            </m:e>
                            <m:sub>
                              <m:r>
                                <m:rPr>
                                  <m:sty m:val="p"/>
                                </m:rPr>
                                <a:rPr lang="pt-BR">
                                  <a:latin typeface="Cambria Math" panose="02040503050406030204" pitchFamily="18" charset="0"/>
                                </a:rPr>
                                <m:t>p</m:t>
                              </m:r>
                            </m:sub>
                            <m:sup>
                              <m:r>
                                <a:rPr lang="pt-BR" b="0" i="0" smtClean="0">
                                  <a:latin typeface="Cambria Math" panose="02040503050406030204" pitchFamily="18" charset="0"/>
                                </a:rPr>
                                <m:t>2</m:t>
                              </m:r>
                            </m:sup>
                          </m:sSubSup>
                        </m:den>
                      </m:f>
                      <m:r>
                        <a:rPr lang="pt-BR" i="1">
                          <a:latin typeface="Cambria Math" panose="02040503050406030204" pitchFamily="18" charset="0"/>
                          <a:ea typeface="Cambria Math" panose="02040503050406030204" pitchFamily="18" charset="0"/>
                        </a:rPr>
                        <m:t>≅</m:t>
                      </m:r>
                      <m:sSup>
                        <m:sSupPr>
                          <m:ctrlPr>
                            <a:rPr lang="pt-BR" b="0" i="1" smtClean="0">
                              <a:latin typeface="Cambria Math" panose="02040503050406030204" pitchFamily="18" charset="0"/>
                            </a:rPr>
                          </m:ctrlPr>
                        </m:sSupPr>
                        <m:e>
                          <m:d>
                            <m:dPr>
                              <m:ctrlPr>
                                <a:rPr lang="pt-BR" b="0" i="1" smtClean="0">
                                  <a:latin typeface="Cambria Math" panose="02040503050406030204" pitchFamily="18" charset="0"/>
                                  <a:ea typeface="Cambria Math" panose="02040503050406030204" pitchFamily="18" charset="0"/>
                                </a:rPr>
                              </m:ctrlPr>
                            </m:dPr>
                            <m:e>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𝑏</m:t>
                                  </m:r>
                                </m:sub>
                              </m:sSub>
                              <m:sSub>
                                <m:sSubPr>
                                  <m:ctrlPr>
                                    <a:rPr lang="pt-BR" i="1">
                                      <a:latin typeface="Cambria Math" panose="02040503050406030204" pitchFamily="18" charset="0"/>
                                    </a:rPr>
                                  </m:ctrlPr>
                                </m:sSubPr>
                                <m:e>
                                  <m:r>
                                    <a:rPr lang="pt-BR" i="1">
                                      <a:latin typeface="Cambria Math" panose="02040503050406030204" pitchFamily="18" charset="0"/>
                                    </a:rPr>
                                    <m:t>𝑇</m:t>
                                  </m:r>
                                </m:e>
                                <m:sub>
                                  <m:r>
                                    <a:rPr lang="pt-BR" i="1">
                                      <a:latin typeface="Cambria Math" panose="02040503050406030204" pitchFamily="18" charset="0"/>
                                    </a:rPr>
                                    <m:t>0</m:t>
                                  </m:r>
                                </m:sub>
                              </m:sSub>
                              <m:r>
                                <m:rPr>
                                  <m:sty m:val="p"/>
                                </m:rPr>
                                <a:rPr lang="pt-BR">
                                  <a:latin typeface="Cambria Math" panose="02040503050406030204" pitchFamily="18" charset="0"/>
                                </a:rPr>
                                <m:t>W</m:t>
                              </m:r>
                            </m:e>
                          </m:d>
                        </m:e>
                        <m:sup>
                          <m:r>
                            <a:rPr lang="pt-BR" b="0" i="1" smtClean="0">
                              <a:latin typeface="Cambria Math" panose="02040503050406030204" pitchFamily="18" charset="0"/>
                            </a:rPr>
                            <m:t>2</m:t>
                          </m:r>
                        </m:sup>
                      </m:sSup>
                      <m:f>
                        <m:fPr>
                          <m:ctrlPr>
                            <a:rPr lang="pt-BR" i="1">
                              <a:latin typeface="Cambria Math" panose="02040503050406030204" pitchFamily="18" charset="0"/>
                            </a:rPr>
                          </m:ctrlPr>
                        </m:fPr>
                        <m:num>
                          <m:r>
                            <m:rPr>
                              <m:sty m:val="p"/>
                            </m:rPr>
                            <a:rPr lang="pt-BR">
                              <a:latin typeface="Cambria Math" panose="02040503050406030204" pitchFamily="18" charset="0"/>
                            </a:rPr>
                            <m:t>Δ</m:t>
                          </m:r>
                          <m:r>
                            <a:rPr lang="pt-BR" i="1">
                              <a:latin typeface="Cambria Math" panose="02040503050406030204" pitchFamily="18" charset="0"/>
                            </a:rPr>
                            <m:t>𝑠</m:t>
                          </m:r>
                        </m:num>
                        <m:den>
                          <m:sSub>
                            <m:sSubPr>
                              <m:ctrlPr>
                                <a:rPr lang="pt-BR" i="1">
                                  <a:latin typeface="Cambria Math" panose="02040503050406030204" pitchFamily="18" charset="0"/>
                                </a:rPr>
                              </m:ctrlPr>
                            </m:sSubPr>
                            <m:e>
                              <m:rad>
                                <m:radPr>
                                  <m:degHide m:val="on"/>
                                  <m:ctrlPr>
                                    <a:rPr lang="pt-BR" i="1">
                                      <a:latin typeface="Cambria Math" panose="02040503050406030204" pitchFamily="18" charset="0"/>
                                    </a:rPr>
                                  </m:ctrlPr>
                                </m:radPr>
                                <m:deg/>
                                <m:e>
                                  <m:r>
                                    <a:rPr lang="pt-BR" i="1">
                                      <a:latin typeface="Cambria Math" panose="02040503050406030204" pitchFamily="18" charset="0"/>
                                    </a:rPr>
                                    <m:t>2</m:t>
                                  </m:r>
                                  <m:r>
                                    <a:rPr lang="pt-BR" i="1">
                                      <a:latin typeface="Cambria Math" panose="02040503050406030204" pitchFamily="18" charset="0"/>
                                    </a:rPr>
                                    <m:t>𝜋</m:t>
                                  </m:r>
                                  <m:r>
                                    <a:rPr lang="pt-BR" b="0" i="1" smtClean="0">
                                      <a:latin typeface="Cambria Math" panose="02040503050406030204" pitchFamily="18" charset="0"/>
                                    </a:rPr>
                                    <m:t>𝑒</m:t>
                                  </m:r>
                                </m:e>
                              </m:rad>
                              <m:sSub>
                                <m:sSubPr>
                                  <m:ctrlPr>
                                    <a:rPr lang="pt-BR" i="1">
                                      <a:latin typeface="Cambria Math" panose="02040503050406030204" pitchFamily="18" charset="0"/>
                                    </a:rPr>
                                  </m:ctrlPr>
                                </m:sSubPr>
                                <m:e>
                                  <m:r>
                                    <a:rPr lang="pt-BR" i="1">
                                      <a:latin typeface="Cambria Math" panose="02040503050406030204" pitchFamily="18" charset="0"/>
                                    </a:rPr>
                                    <m:t>𝜎</m:t>
                                  </m:r>
                                </m:e>
                                <m:sub>
                                  <m:r>
                                    <a:rPr lang="pt-BR" i="1">
                                      <a:latin typeface="Cambria Math" panose="02040503050406030204" pitchFamily="18" charset="0"/>
                                    </a:rPr>
                                    <m:t>𝑠</m:t>
                                  </m:r>
                                </m:sub>
                              </m:sSub>
                              <m:r>
                                <m:rPr>
                                  <m:sty m:val="p"/>
                                </m:rPr>
                                <a:rPr lang="pt-BR">
                                  <a:latin typeface="Cambria Math" panose="02040503050406030204" pitchFamily="18" charset="0"/>
                                </a:rPr>
                                <m:t>N</m:t>
                              </m:r>
                            </m:e>
                            <m:sub>
                              <m:r>
                                <m:rPr>
                                  <m:sty m:val="p"/>
                                </m:rPr>
                                <a:rPr lang="pt-BR">
                                  <a:latin typeface="Cambria Math" panose="02040503050406030204" pitchFamily="18" charset="0"/>
                                </a:rPr>
                                <m:t>p</m:t>
                              </m:r>
                            </m:sub>
                          </m:sSub>
                        </m:den>
                      </m:f>
                    </m:oMath>
                  </m:oMathPara>
                </a14:m>
                <a:endParaRPr lang="pt-BR" dirty="0"/>
              </a:p>
              <a:p>
                <a:pPr marL="0" indent="0">
                  <a:buNone/>
                </a:pPr>
                <a:r>
                  <a:rPr lang="pt-BR" dirty="0"/>
                  <a:t>where </a:t>
                </a:r>
                <a14:m>
                  <m:oMath xmlns:m="http://schemas.openxmlformats.org/officeDocument/2006/math">
                    <m:r>
                      <m:rPr>
                        <m:sty m:val="p"/>
                      </m:rPr>
                      <a:rPr lang="pt-BR">
                        <a:latin typeface="Cambria Math" panose="02040503050406030204" pitchFamily="18" charset="0"/>
                      </a:rPr>
                      <m:t>W</m:t>
                    </m:r>
                  </m:oMath>
                </a14:m>
                <a:r>
                  <a:rPr lang="pt-BR" dirty="0"/>
                  <a:t> is the strength of a flat model for the wake in the region, </a:t>
                </a:r>
                <a14:m>
                  <m:oMath xmlns:m="http://schemas.openxmlformats.org/officeDocument/2006/math">
                    <m:sSub>
                      <m:sSubPr>
                        <m:ctrlPr>
                          <a:rPr lang="pt-BR" b="0" i="1" smtClean="0">
                            <a:latin typeface="Cambria Math" panose="02040503050406030204" pitchFamily="18" charset="0"/>
                          </a:rPr>
                        </m:ctrlPr>
                      </m:sSubPr>
                      <m:e>
                        <m:r>
                          <m:rPr>
                            <m:sty m:val="p"/>
                          </m:rPr>
                          <a:rPr lang="pt-BR" b="0" i="0" smtClean="0">
                            <a:latin typeface="Cambria Math" panose="02040503050406030204" pitchFamily="18" charset="0"/>
                          </a:rPr>
                          <m:t>I</m:t>
                        </m:r>
                      </m:e>
                      <m:sub>
                        <m:r>
                          <m:rPr>
                            <m:sty m:val="p"/>
                          </m:rPr>
                          <a:rPr lang="pt-BR" b="0" i="0" smtClean="0">
                            <a:latin typeface="Cambria Math" panose="02040503050406030204" pitchFamily="18" charset="0"/>
                          </a:rPr>
                          <m:t>b</m:t>
                        </m:r>
                      </m:sub>
                    </m:sSub>
                  </m:oMath>
                </a14:m>
                <a:r>
                  <a:rPr lang="pt-BR" dirty="0"/>
                  <a:t> is the current in the bunch and </a:t>
                </a:r>
                <a14:m>
                  <m:oMath xmlns:m="http://schemas.openxmlformats.org/officeDocument/2006/math">
                    <m:sSub>
                      <m:sSubPr>
                        <m:ctrlPr>
                          <a:rPr lang="pt-BR" b="0" i="1" smtClean="0">
                            <a:latin typeface="Cambria Math" panose="02040503050406030204" pitchFamily="18" charset="0"/>
                          </a:rPr>
                        </m:ctrlPr>
                      </m:sSubPr>
                      <m:e>
                        <m:r>
                          <m:rPr>
                            <m:sty m:val="p"/>
                          </m:rPr>
                          <a:rPr lang="pt-BR" b="0" i="0" smtClean="0">
                            <a:latin typeface="Cambria Math" panose="02040503050406030204" pitchFamily="18" charset="0"/>
                          </a:rPr>
                          <m:t>T</m:t>
                        </m:r>
                      </m:e>
                      <m:sub>
                        <m:r>
                          <a:rPr lang="pt-BR" b="0" i="1" smtClean="0">
                            <a:latin typeface="Cambria Math" panose="02040503050406030204" pitchFamily="18" charset="0"/>
                          </a:rPr>
                          <m:t>0</m:t>
                        </m:r>
                      </m:sub>
                    </m:sSub>
                  </m:oMath>
                </a14:m>
                <a:r>
                  <a:rPr lang="pt-BR" dirty="0"/>
                  <a:t> is the revolution period.</a:t>
                </a:r>
              </a:p>
              <a:p>
                <a:r>
                  <a:rPr lang="pt-BR" dirty="0"/>
                  <a:t>These kicks will change the energy spread of the beam in the simulation:</a:t>
                </a:r>
              </a:p>
              <a:p>
                <a:pPr marL="0" indent="0">
                  <a:buNone/>
                </a:pPr>
                <a14:m>
                  <m:oMathPara xmlns:m="http://schemas.openxmlformats.org/officeDocument/2006/math">
                    <m:oMathParaPr>
                      <m:jc m:val="centerGroup"/>
                    </m:oMathParaPr>
                    <m:oMath xmlns:m="http://schemas.openxmlformats.org/officeDocument/2006/math">
                      <m:r>
                        <m:rPr>
                          <m:sty m:val="p"/>
                        </m:rPr>
                        <a:rPr lang="pt-BR">
                          <a:latin typeface="Cambria Math" panose="02040503050406030204" pitchFamily="18" charset="0"/>
                        </a:rPr>
                        <m:t>Δ</m:t>
                      </m:r>
                      <m:sSup>
                        <m:sSupPr>
                          <m:ctrlPr>
                            <a:rPr lang="pt-BR" i="1">
                              <a:latin typeface="Cambria Math" panose="02040503050406030204" pitchFamily="18" charset="0"/>
                            </a:rPr>
                          </m:ctrlPr>
                        </m:sSupPr>
                        <m:e>
                          <m:r>
                            <a:rPr lang="pt-BR" i="1">
                              <a:latin typeface="Cambria Math" panose="02040503050406030204" pitchFamily="18" charset="0"/>
                            </a:rPr>
                            <m:t>𝜎</m:t>
                          </m:r>
                        </m:e>
                        <m:sup>
                          <m:r>
                            <a:rPr lang="pt-BR" i="1">
                              <a:latin typeface="Cambria Math" panose="02040503050406030204" pitchFamily="18" charset="0"/>
                            </a:rPr>
                            <m:t>2</m:t>
                          </m:r>
                        </m:sup>
                      </m:sSup>
                      <m:r>
                        <a:rPr lang="pt-BR" i="1">
                          <a:latin typeface="Cambria Math" panose="02040503050406030204" pitchFamily="18" charset="0"/>
                        </a:rPr>
                        <m:t>= </m:t>
                      </m:r>
                      <m:sSubSup>
                        <m:sSubSupPr>
                          <m:ctrlPr>
                            <a:rPr lang="pt-BR" i="1">
                              <a:latin typeface="Cambria Math" panose="02040503050406030204" pitchFamily="18" charset="0"/>
                            </a:rPr>
                          </m:ctrlPr>
                        </m:sSubSupPr>
                        <m:e>
                          <m:r>
                            <a:rPr lang="pt-BR" i="1">
                              <a:latin typeface="Cambria Math" panose="02040503050406030204" pitchFamily="18" charset="0"/>
                            </a:rPr>
                            <m:t>𝜎</m:t>
                          </m:r>
                        </m:e>
                        <m:sub>
                          <m:r>
                            <a:rPr lang="pt-BR" i="1">
                              <a:latin typeface="Cambria Math" panose="02040503050406030204" pitchFamily="18" charset="0"/>
                            </a:rPr>
                            <m:t>𝛿</m:t>
                          </m:r>
                        </m:sub>
                        <m:sup>
                          <m:r>
                            <a:rPr lang="pt-BR" i="1">
                              <a:latin typeface="Cambria Math" panose="02040503050406030204" pitchFamily="18" charset="0"/>
                            </a:rPr>
                            <m:t>2</m:t>
                          </m:r>
                        </m:sup>
                      </m:sSubSup>
                      <m:r>
                        <a:rPr lang="pt-BR" i="1">
                          <a:latin typeface="Cambria Math" panose="02040503050406030204" pitchFamily="18" charset="0"/>
                        </a:rPr>
                        <m:t>−</m:t>
                      </m:r>
                      <m:sSubSup>
                        <m:sSubSupPr>
                          <m:ctrlPr>
                            <a:rPr lang="pt-BR" i="1">
                              <a:latin typeface="Cambria Math" panose="02040503050406030204" pitchFamily="18" charset="0"/>
                            </a:rPr>
                          </m:ctrlPr>
                        </m:sSubSupPr>
                        <m:e>
                          <m:r>
                            <a:rPr lang="pt-BR" i="1">
                              <a:latin typeface="Cambria Math" panose="02040503050406030204" pitchFamily="18" charset="0"/>
                            </a:rPr>
                            <m:t>𝜎</m:t>
                          </m:r>
                        </m:e>
                        <m:sub>
                          <m:r>
                            <a:rPr lang="pt-BR" i="1">
                              <a:latin typeface="Cambria Math" panose="02040503050406030204" pitchFamily="18" charset="0"/>
                            </a:rPr>
                            <m:t>𝛿</m:t>
                          </m:r>
                          <m:r>
                            <a:rPr lang="pt-BR" i="1">
                              <a:latin typeface="Cambria Math" panose="02040503050406030204" pitchFamily="18" charset="0"/>
                            </a:rPr>
                            <m:t>0</m:t>
                          </m:r>
                        </m:sub>
                        <m:sup>
                          <m:r>
                            <a:rPr lang="pt-BR" i="1">
                              <a:latin typeface="Cambria Math" panose="02040503050406030204" pitchFamily="18" charset="0"/>
                            </a:rPr>
                            <m:t>2</m:t>
                          </m:r>
                        </m:sup>
                      </m:sSubSup>
                      <m:r>
                        <a:rPr lang="pt-BR" i="1">
                          <a:latin typeface="Cambria Math" panose="02040503050406030204" pitchFamily="18" charset="0"/>
                        </a:rPr>
                        <m:t>=</m:t>
                      </m:r>
                      <m:sSup>
                        <m:sSupPr>
                          <m:ctrlPr>
                            <a:rPr lang="pt-BR" i="1">
                              <a:latin typeface="Cambria Math" panose="02040503050406030204" pitchFamily="18" charset="0"/>
                            </a:rPr>
                          </m:ctrlPr>
                        </m:sSupPr>
                        <m:e>
                          <m:d>
                            <m:dPr>
                              <m:ctrlPr>
                                <a:rPr lang="pt-BR" i="1">
                                  <a:latin typeface="Cambria Math" panose="02040503050406030204" pitchFamily="18" charset="0"/>
                                </a:rPr>
                              </m:ctrlPr>
                            </m:dPr>
                            <m:e>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𝑏</m:t>
                                      </m:r>
                                    </m:sub>
                                  </m:sSub>
                                  <m:sSub>
                                    <m:sSubPr>
                                      <m:ctrlPr>
                                        <a:rPr lang="pt-BR" i="1">
                                          <a:latin typeface="Cambria Math" panose="02040503050406030204" pitchFamily="18" charset="0"/>
                                        </a:rPr>
                                      </m:ctrlPr>
                                    </m:sSubPr>
                                    <m:e>
                                      <m:r>
                                        <a:rPr lang="pt-BR" i="1">
                                          <a:latin typeface="Cambria Math" panose="02040503050406030204" pitchFamily="18" charset="0"/>
                                        </a:rPr>
                                        <m:t>𝑇</m:t>
                                      </m:r>
                                    </m:e>
                                    <m:sub>
                                      <m:r>
                                        <a:rPr lang="pt-BR" i="1">
                                          <a:latin typeface="Cambria Math" panose="02040503050406030204" pitchFamily="18" charset="0"/>
                                        </a:rPr>
                                        <m:t>0</m:t>
                                      </m:r>
                                    </m:sub>
                                  </m:sSub>
                                  <m:r>
                                    <m:rPr>
                                      <m:sty m:val="p"/>
                                    </m:rPr>
                                    <a:rPr lang="pt-BR">
                                      <a:latin typeface="Cambria Math" panose="02040503050406030204" pitchFamily="18" charset="0"/>
                                    </a:rPr>
                                    <m:t>W</m:t>
                                  </m:r>
                                </m:num>
                                <m:den>
                                  <m:sSub>
                                    <m:sSubPr>
                                      <m:ctrlPr>
                                        <a:rPr lang="pt-BR" i="1">
                                          <a:latin typeface="Cambria Math" panose="02040503050406030204" pitchFamily="18" charset="0"/>
                                        </a:rPr>
                                      </m:ctrlPr>
                                    </m:sSubPr>
                                    <m:e>
                                      <m:r>
                                        <m:rPr>
                                          <m:sty m:val="p"/>
                                        </m:rPr>
                                        <a:rPr lang="pt-BR">
                                          <a:latin typeface="Cambria Math" panose="02040503050406030204" pitchFamily="18" charset="0"/>
                                        </a:rPr>
                                        <m:t>E</m:t>
                                      </m:r>
                                    </m:e>
                                    <m:sub>
                                      <m:r>
                                        <a:rPr lang="pt-BR">
                                          <a:latin typeface="Cambria Math" panose="02040503050406030204" pitchFamily="18" charset="0"/>
                                        </a:rPr>
                                        <m:t>0</m:t>
                                      </m:r>
                                    </m:sub>
                                  </m:sSub>
                                </m:den>
                              </m:f>
                            </m:e>
                          </m:d>
                        </m:e>
                        <m:sup>
                          <m:r>
                            <a:rPr lang="pt-BR">
                              <a:latin typeface="Cambria Math" panose="02040503050406030204" pitchFamily="18" charset="0"/>
                            </a:rPr>
                            <m:t>2</m:t>
                          </m:r>
                        </m:sup>
                      </m:sSup>
                      <m:f>
                        <m:fPr>
                          <m:ctrlPr>
                            <a:rPr lang="pt-BR" i="1">
                              <a:latin typeface="Cambria Math" panose="02040503050406030204" pitchFamily="18" charset="0"/>
                            </a:rPr>
                          </m:ctrlPr>
                        </m:fPr>
                        <m:num>
                          <m:r>
                            <m:rPr>
                              <m:sty m:val="p"/>
                            </m:rPr>
                            <a:rPr lang="pt-BR">
                              <a:latin typeface="Cambria Math" panose="02040503050406030204" pitchFamily="18" charset="0"/>
                            </a:rPr>
                            <m:t>Δ</m:t>
                          </m:r>
                          <m:r>
                            <a:rPr lang="pt-BR" i="1">
                              <a:latin typeface="Cambria Math" panose="02040503050406030204" pitchFamily="18" charset="0"/>
                            </a:rPr>
                            <m:t>𝑠</m:t>
                          </m:r>
                        </m:num>
                        <m:den>
                          <m:rad>
                            <m:radPr>
                              <m:degHide m:val="on"/>
                              <m:ctrlPr>
                                <a:rPr lang="pt-BR" i="1">
                                  <a:latin typeface="Cambria Math" panose="02040503050406030204" pitchFamily="18" charset="0"/>
                                </a:rPr>
                              </m:ctrlPr>
                            </m:radPr>
                            <m:deg/>
                            <m:e>
                              <m:r>
                                <a:rPr lang="pt-BR" i="1">
                                  <a:latin typeface="Cambria Math" panose="02040503050406030204" pitchFamily="18" charset="0"/>
                                </a:rPr>
                                <m:t>2</m:t>
                              </m:r>
                              <m:r>
                                <a:rPr lang="pt-BR" i="1">
                                  <a:latin typeface="Cambria Math" panose="02040503050406030204" pitchFamily="18" charset="0"/>
                                </a:rPr>
                                <m:t>𝜋</m:t>
                              </m:r>
                              <m:r>
                                <a:rPr lang="pt-BR" b="0" i="1" smtClean="0">
                                  <a:latin typeface="Cambria Math" panose="02040503050406030204" pitchFamily="18" charset="0"/>
                                </a:rPr>
                                <m:t>𝑒</m:t>
                              </m:r>
                            </m:e>
                          </m:rad>
                          <m:sSub>
                            <m:sSubPr>
                              <m:ctrlPr>
                                <a:rPr lang="pt-BR" i="1">
                                  <a:latin typeface="Cambria Math" panose="02040503050406030204" pitchFamily="18" charset="0"/>
                                </a:rPr>
                              </m:ctrlPr>
                            </m:sSubPr>
                            <m:e>
                              <m:sSub>
                                <m:sSubPr>
                                  <m:ctrlPr>
                                    <a:rPr lang="pt-BR" i="1">
                                      <a:latin typeface="Cambria Math" panose="02040503050406030204" pitchFamily="18" charset="0"/>
                                    </a:rPr>
                                  </m:ctrlPr>
                                </m:sSubPr>
                                <m:e>
                                  <m:r>
                                    <a:rPr lang="pt-BR" i="1">
                                      <a:latin typeface="Cambria Math" panose="02040503050406030204" pitchFamily="18" charset="0"/>
                                    </a:rPr>
                                    <m:t>𝜎</m:t>
                                  </m:r>
                                </m:e>
                                <m:sub>
                                  <m:r>
                                    <a:rPr lang="pt-BR" i="1">
                                      <a:latin typeface="Cambria Math" panose="02040503050406030204" pitchFamily="18" charset="0"/>
                                    </a:rPr>
                                    <m:t>𝑠</m:t>
                                  </m:r>
                                </m:sub>
                              </m:sSub>
                              <m:r>
                                <m:rPr>
                                  <m:sty m:val="p"/>
                                </m:rPr>
                                <a:rPr lang="pt-BR">
                                  <a:latin typeface="Cambria Math" panose="02040503050406030204" pitchFamily="18" charset="0"/>
                                </a:rPr>
                                <m:t>N</m:t>
                              </m:r>
                            </m:e>
                            <m:sub>
                              <m:r>
                                <m:rPr>
                                  <m:sty m:val="p"/>
                                </m:rPr>
                                <a:rPr lang="pt-BR">
                                  <a:latin typeface="Cambria Math" panose="02040503050406030204" pitchFamily="18" charset="0"/>
                                </a:rPr>
                                <m:t>p</m:t>
                              </m:r>
                            </m:sub>
                          </m:sSub>
                        </m:den>
                      </m:f>
                      <m:f>
                        <m:fPr>
                          <m:ctrlPr>
                            <a:rPr lang="pt-BR" i="1">
                              <a:latin typeface="Cambria Math" panose="02040503050406030204" pitchFamily="18" charset="0"/>
                            </a:rPr>
                          </m:ctrlPr>
                        </m:fPr>
                        <m:num>
                          <m:r>
                            <a:rPr lang="pt-BR" i="1">
                              <a:latin typeface="Cambria Math" panose="02040503050406030204" pitchFamily="18" charset="0"/>
                            </a:rPr>
                            <m:t>1</m:t>
                          </m:r>
                        </m:num>
                        <m:den>
                          <m:sSub>
                            <m:sSubPr>
                              <m:ctrlPr>
                                <a:rPr lang="pt-BR" i="1">
                                  <a:latin typeface="Cambria Math" panose="02040503050406030204" pitchFamily="18" charset="0"/>
                                </a:rPr>
                              </m:ctrlPr>
                            </m:sSubPr>
                            <m:e>
                              <m:r>
                                <a:rPr lang="pt-BR" i="1">
                                  <a:latin typeface="Cambria Math" panose="02040503050406030204" pitchFamily="18" charset="0"/>
                                </a:rPr>
                                <m:t>𝛼</m:t>
                              </m:r>
                            </m:e>
                            <m:sub>
                              <m:r>
                                <a:rPr lang="pt-BR" i="1">
                                  <a:latin typeface="Cambria Math" panose="02040503050406030204" pitchFamily="18" charset="0"/>
                                </a:rPr>
                                <m:t>𝑒</m:t>
                              </m:r>
                            </m:sub>
                          </m:sSub>
                          <m:sSub>
                            <m:sSubPr>
                              <m:ctrlPr>
                                <a:rPr lang="pt-BR" i="1">
                                  <a:latin typeface="Cambria Math" panose="02040503050406030204" pitchFamily="18" charset="0"/>
                                </a:rPr>
                              </m:ctrlPr>
                            </m:sSubPr>
                            <m:e>
                              <m:r>
                                <a:rPr lang="pt-BR" i="1">
                                  <a:latin typeface="Cambria Math" panose="02040503050406030204" pitchFamily="18" charset="0"/>
                                </a:rPr>
                                <m:t>𝑇</m:t>
                              </m:r>
                            </m:e>
                            <m:sub>
                              <m:r>
                                <a:rPr lang="pt-BR" i="1">
                                  <a:latin typeface="Cambria Math" panose="02040503050406030204" pitchFamily="18" charset="0"/>
                                </a:rPr>
                                <m:t>0</m:t>
                              </m:r>
                            </m:sub>
                          </m:sSub>
                          <m:r>
                            <a:rPr lang="pt-BR" i="1">
                              <a:latin typeface="Cambria Math" panose="02040503050406030204" pitchFamily="18" charset="0"/>
                            </a:rPr>
                            <m:t>(2−</m:t>
                          </m:r>
                          <m:sSub>
                            <m:sSubPr>
                              <m:ctrlPr>
                                <a:rPr lang="pt-BR" i="1">
                                  <a:latin typeface="Cambria Math" panose="02040503050406030204" pitchFamily="18" charset="0"/>
                                </a:rPr>
                              </m:ctrlPr>
                            </m:sSubPr>
                            <m:e>
                              <m:r>
                                <a:rPr lang="pt-BR" i="1">
                                  <a:latin typeface="Cambria Math" panose="02040503050406030204" pitchFamily="18" charset="0"/>
                                </a:rPr>
                                <m:t>𝛼</m:t>
                              </m:r>
                            </m:e>
                            <m:sub>
                              <m:r>
                                <a:rPr lang="pt-BR" i="1">
                                  <a:latin typeface="Cambria Math" panose="02040503050406030204" pitchFamily="18" charset="0"/>
                                </a:rPr>
                                <m:t>𝑒</m:t>
                              </m:r>
                            </m:sub>
                          </m:sSub>
                          <m:sSub>
                            <m:sSubPr>
                              <m:ctrlPr>
                                <a:rPr lang="pt-BR" i="1">
                                  <a:latin typeface="Cambria Math" panose="02040503050406030204" pitchFamily="18" charset="0"/>
                                </a:rPr>
                              </m:ctrlPr>
                            </m:sSubPr>
                            <m:e>
                              <m:r>
                                <a:rPr lang="pt-BR" i="1">
                                  <a:latin typeface="Cambria Math" panose="02040503050406030204" pitchFamily="18" charset="0"/>
                                </a:rPr>
                                <m:t>𝑇</m:t>
                              </m:r>
                            </m:e>
                            <m:sub>
                              <m:r>
                                <a:rPr lang="pt-BR" i="1">
                                  <a:latin typeface="Cambria Math" panose="02040503050406030204" pitchFamily="18" charset="0"/>
                                </a:rPr>
                                <m:t>0</m:t>
                              </m:r>
                            </m:sub>
                          </m:sSub>
                          <m:r>
                            <a:rPr lang="pt-BR" i="1">
                              <a:latin typeface="Cambria Math" panose="02040503050406030204" pitchFamily="18" charset="0"/>
                            </a:rPr>
                            <m:t>)</m:t>
                          </m:r>
                        </m:den>
                      </m:f>
                    </m:oMath>
                  </m:oMathPara>
                </a14:m>
                <a:endParaRPr lang="pt-BR"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39949" y="1203643"/>
                <a:ext cx="8308515" cy="5177685"/>
              </a:xfrm>
              <a:blipFill>
                <a:blip r:embed="rId2"/>
                <a:stretch>
                  <a:fillRect l="-514" t="-1882"/>
                </a:stretch>
              </a:blipFill>
            </p:spPr>
            <p:txBody>
              <a:bodyPr/>
              <a:lstStyle/>
              <a:p>
                <a:r>
                  <a:rPr lang="pt-BR">
                    <a:noFill/>
                  </a:rPr>
                  <a:t> </a:t>
                </a:r>
              </a:p>
            </p:txBody>
          </p:sp>
        </mc:Fallback>
      </mc:AlternateContent>
    </p:spTree>
    <p:extLst>
      <p:ext uri="{BB962C8B-B14F-4D97-AF65-F5344CB8AC3E}">
        <p14:creationId xmlns:p14="http://schemas.microsoft.com/office/powerpoint/2010/main" val="584857328"/>
      </p:ext>
    </p:extLst>
  </p:cSld>
  <p:clrMapOvr>
    <a:masterClrMapping/>
  </p:clrMapOvr>
  <mc:AlternateContent xmlns:mc="http://schemas.openxmlformats.org/markup-compatibility/2006" xmlns:p14="http://schemas.microsoft.com/office/powerpoint/2010/main">
    <mc:Choice Requires="p14">
      <p:transition spd="slow" p14:dur="2000" advTm="143"/>
    </mc:Choice>
    <mc:Fallback xmlns="">
      <p:transition spd="slow" advTm="14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0821" y="1052736"/>
            <a:ext cx="6859531" cy="4824536"/>
          </a:xfrm>
        </p:spPr>
      </p:pic>
      <p:sp>
        <p:nvSpPr>
          <p:cNvPr id="6" name="Title 1"/>
          <p:cNvSpPr>
            <a:spLocks noGrp="1"/>
          </p:cNvSpPr>
          <p:nvPr>
            <p:ph type="title"/>
          </p:nvPr>
        </p:nvSpPr>
        <p:spPr>
          <a:xfrm>
            <a:off x="0" y="0"/>
            <a:ext cx="8172400" cy="908720"/>
          </a:xfrm>
        </p:spPr>
        <p:txBody>
          <a:bodyPr/>
          <a:lstStyle/>
          <a:p>
            <a:r>
              <a:rPr lang="pt-BR" dirty="0" err="1"/>
              <a:t>Possible</a:t>
            </a:r>
            <a:r>
              <a:rPr lang="pt-BR" dirty="0"/>
              <a:t> </a:t>
            </a:r>
            <a:r>
              <a:rPr lang="pt-BR" dirty="0" err="1"/>
              <a:t>reason</a:t>
            </a:r>
            <a:r>
              <a:rPr lang="pt-BR" dirty="0"/>
              <a:t> </a:t>
            </a:r>
            <a:r>
              <a:rPr lang="pt-BR" dirty="0" err="1"/>
              <a:t>of</a:t>
            </a:r>
            <a:r>
              <a:rPr lang="pt-BR" dirty="0"/>
              <a:t> the energy spread increase</a:t>
            </a:r>
          </a:p>
        </p:txBody>
      </p:sp>
      <p:sp>
        <p:nvSpPr>
          <p:cNvPr id="8" name="Rectangle 7"/>
          <p:cNvSpPr/>
          <p:nvPr/>
        </p:nvSpPr>
        <p:spPr>
          <a:xfrm>
            <a:off x="899592" y="5796553"/>
            <a:ext cx="6919191" cy="584775"/>
          </a:xfrm>
          <a:prstGeom prst="rect">
            <a:avLst/>
          </a:prstGeom>
        </p:spPr>
        <p:txBody>
          <a:bodyPr wrap="square">
            <a:spAutoFit/>
          </a:bodyPr>
          <a:lstStyle/>
          <a:p>
            <a:r>
              <a:rPr lang="pt-BR" sz="1600" dirty="0"/>
              <a:t>Scaling of the energy spread gain with the relevant parameters of the mechanism described before for several tracking simulations.</a:t>
            </a:r>
          </a:p>
        </p:txBody>
      </p:sp>
    </p:spTree>
    <p:extLst>
      <p:ext uri="{BB962C8B-B14F-4D97-AF65-F5344CB8AC3E}">
        <p14:creationId xmlns:p14="http://schemas.microsoft.com/office/powerpoint/2010/main" val="3681357433"/>
      </p:ext>
    </p:extLst>
  </p:cSld>
  <p:clrMapOvr>
    <a:masterClrMapping/>
  </p:clrMapOvr>
  <mc:AlternateContent xmlns:mc="http://schemas.openxmlformats.org/markup-compatibility/2006" xmlns:p14="http://schemas.microsoft.com/office/powerpoint/2010/main">
    <mc:Choice Requires="p14">
      <p:transition spd="slow" p14:dur="2000" advTm="150"/>
    </mc:Choice>
    <mc:Fallback xmlns="">
      <p:transition spd="slow" advTm="1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052736"/>
            <a:ext cx="7056784" cy="4704524"/>
          </a:xfrm>
          <a:prstGeom prst="rect">
            <a:avLst/>
          </a:prstGeom>
        </p:spPr>
      </p:pic>
      <p:sp>
        <p:nvSpPr>
          <p:cNvPr id="6" name="Title 1"/>
          <p:cNvSpPr>
            <a:spLocks noGrp="1"/>
          </p:cNvSpPr>
          <p:nvPr>
            <p:ph type="title"/>
          </p:nvPr>
        </p:nvSpPr>
        <p:spPr>
          <a:xfrm>
            <a:off x="0" y="0"/>
            <a:ext cx="8172400" cy="908720"/>
          </a:xfrm>
        </p:spPr>
        <p:txBody>
          <a:bodyPr/>
          <a:lstStyle/>
          <a:p>
            <a:r>
              <a:rPr lang="pt-BR" dirty="0" err="1"/>
              <a:t>Possible</a:t>
            </a:r>
            <a:r>
              <a:rPr lang="pt-BR" dirty="0"/>
              <a:t> </a:t>
            </a:r>
            <a:r>
              <a:rPr lang="pt-BR" dirty="0" err="1"/>
              <a:t>reason</a:t>
            </a:r>
            <a:r>
              <a:rPr lang="pt-BR" dirty="0"/>
              <a:t> </a:t>
            </a:r>
            <a:r>
              <a:rPr lang="pt-BR" dirty="0" err="1"/>
              <a:t>of</a:t>
            </a:r>
            <a:r>
              <a:rPr lang="pt-BR" dirty="0"/>
              <a:t> the energy spread increase</a:t>
            </a:r>
          </a:p>
        </p:txBody>
      </p:sp>
      <mc:AlternateContent xmlns:mc="http://schemas.openxmlformats.org/markup-compatibility/2006" xmlns:a14="http://schemas.microsoft.com/office/drawing/2010/main">
        <mc:Choice Requires="a14">
          <p:sp>
            <p:nvSpPr>
              <p:cNvPr id="7" name="Rectangle 6"/>
              <p:cNvSpPr/>
              <p:nvPr/>
            </p:nvSpPr>
            <p:spPr>
              <a:xfrm>
                <a:off x="2555776" y="5602257"/>
                <a:ext cx="4840357" cy="830997"/>
              </a:xfrm>
              <a:prstGeom prst="rect">
                <a:avLst/>
              </a:prstGeom>
            </p:spPr>
            <p:txBody>
              <a:bodyPr wrap="square">
                <a:spAutoFit/>
              </a:bodyPr>
              <a:lstStyle/>
              <a:p>
                <a:r>
                  <a:rPr lang="pt-BR" sz="1600" dirty="0"/>
                  <a:t>Square of energy spread increase in tracking (dots) and calculated using the formula of the last slide (solid) considering </a:t>
                </a:r>
                <a14:m>
                  <m:oMath xmlns:m="http://schemas.openxmlformats.org/officeDocument/2006/math">
                    <m:r>
                      <a:rPr lang="pt-BR" sz="1600" b="0" i="1" smtClean="0">
                        <a:latin typeface="Cambria Math" panose="02040503050406030204" pitchFamily="18" charset="0"/>
                      </a:rPr>
                      <m:t>𝑊</m:t>
                    </m:r>
                    <m:r>
                      <a:rPr lang="pt-BR" sz="1600" b="0" i="1" smtClean="0">
                        <a:latin typeface="Cambria Math" panose="02040503050406030204" pitchFamily="18" charset="0"/>
                      </a:rPr>
                      <m:t>=1×</m:t>
                    </m:r>
                    <m:sSup>
                      <m:sSupPr>
                        <m:ctrlPr>
                          <a:rPr lang="pt-BR" sz="1600" b="0" i="1" smtClean="0">
                            <a:latin typeface="Cambria Math" panose="02040503050406030204" pitchFamily="18" charset="0"/>
                          </a:rPr>
                        </m:ctrlPr>
                      </m:sSupPr>
                      <m:e>
                        <m:r>
                          <a:rPr lang="pt-BR" sz="1600" b="0" i="1" smtClean="0">
                            <a:latin typeface="Cambria Math" panose="02040503050406030204" pitchFamily="18" charset="0"/>
                          </a:rPr>
                          <m:t>10</m:t>
                        </m:r>
                      </m:e>
                      <m:sup>
                        <m:r>
                          <a:rPr lang="pt-BR" sz="1600" b="0" i="1" smtClean="0">
                            <a:latin typeface="Cambria Math" panose="02040503050406030204" pitchFamily="18" charset="0"/>
                          </a:rPr>
                          <m:t>17</m:t>
                        </m:r>
                      </m:sup>
                    </m:sSup>
                  </m:oMath>
                </a14:m>
                <a:r>
                  <a:rPr lang="pt-BR" sz="1600" dirty="0"/>
                  <a:t> V/C and </a:t>
                </a:r>
                <a14:m>
                  <m:oMath xmlns:m="http://schemas.openxmlformats.org/officeDocument/2006/math">
                    <m:r>
                      <m:rPr>
                        <m:sty m:val="p"/>
                      </m:rPr>
                      <a:rPr lang="pt-BR" sz="1600" b="0" i="0" smtClean="0">
                        <a:latin typeface="Cambria Math" panose="02040503050406030204" pitchFamily="18" charset="0"/>
                      </a:rPr>
                      <m:t>Δ</m:t>
                    </m:r>
                    <m:r>
                      <a:rPr lang="pt-BR" sz="1600" b="0" i="1" smtClean="0">
                        <a:latin typeface="Cambria Math" panose="02040503050406030204" pitchFamily="18" charset="0"/>
                      </a:rPr>
                      <m:t>𝑠</m:t>
                    </m:r>
                    <m:r>
                      <a:rPr lang="pt-BR" sz="1600" i="1">
                        <a:latin typeface="Cambria Math" panose="02040503050406030204" pitchFamily="18" charset="0"/>
                      </a:rPr>
                      <m:t>=</m:t>
                    </m:r>
                    <m:r>
                      <a:rPr lang="pt-BR" sz="1600" b="0" i="1" smtClean="0">
                        <a:latin typeface="Cambria Math" panose="02040503050406030204" pitchFamily="18" charset="0"/>
                      </a:rPr>
                      <m:t>80 </m:t>
                    </m:r>
                    <m:r>
                      <a:rPr lang="pt-BR" sz="1600" b="0" i="1" smtClean="0">
                        <a:latin typeface="Cambria Math" panose="02040503050406030204" pitchFamily="18" charset="0"/>
                      </a:rPr>
                      <m:t>𝜇</m:t>
                    </m:r>
                  </m:oMath>
                </a14:m>
                <a:r>
                  <a:rPr lang="pt-BR" sz="1600" dirty="0"/>
                  <a:t>m.</a:t>
                </a:r>
              </a:p>
            </p:txBody>
          </p:sp>
        </mc:Choice>
        <mc:Fallback xmlns="">
          <p:sp>
            <p:nvSpPr>
              <p:cNvPr id="7" name="Rectangle 6"/>
              <p:cNvSpPr>
                <a:spLocks noRot="1" noChangeAspect="1" noMove="1" noResize="1" noEditPoints="1" noAdjustHandles="1" noChangeArrowheads="1" noChangeShapeType="1" noTextEdit="1"/>
              </p:cNvSpPr>
              <p:nvPr/>
            </p:nvSpPr>
            <p:spPr>
              <a:xfrm>
                <a:off x="2555776" y="5602257"/>
                <a:ext cx="4840357" cy="830997"/>
              </a:xfrm>
              <a:prstGeom prst="rect">
                <a:avLst/>
              </a:prstGeom>
              <a:blipFill>
                <a:blip r:embed="rId3"/>
                <a:stretch>
                  <a:fillRect l="-630" t="-2206" b="-8824"/>
                </a:stretch>
              </a:blipFill>
            </p:spPr>
            <p:txBody>
              <a:bodyPr/>
              <a:lstStyle/>
              <a:p>
                <a:r>
                  <a:rPr lang="pt-BR">
                    <a:noFill/>
                  </a:rPr>
                  <a:t> </a:t>
                </a:r>
              </a:p>
            </p:txBody>
          </p:sp>
        </mc:Fallback>
      </mc:AlternateContent>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5373216"/>
            <a:ext cx="1800200" cy="1080119"/>
          </a:xfrm>
          <a:prstGeom prst="rect">
            <a:avLst/>
          </a:prstGeom>
        </p:spPr>
      </p:pic>
    </p:spTree>
    <p:extLst>
      <p:ext uri="{BB962C8B-B14F-4D97-AF65-F5344CB8AC3E}">
        <p14:creationId xmlns:p14="http://schemas.microsoft.com/office/powerpoint/2010/main" val="1752179854"/>
      </p:ext>
    </p:extLst>
  </p:cSld>
  <p:clrMapOvr>
    <a:masterClrMapping/>
  </p:clrMapOvr>
  <mc:AlternateContent xmlns:mc="http://schemas.openxmlformats.org/markup-compatibility/2006" xmlns:p14="http://schemas.microsoft.com/office/powerpoint/2010/main">
    <mc:Choice Requires="p14">
      <p:transition spd="slow" p14:dur="2000" advTm="159"/>
    </mc:Choice>
    <mc:Fallback xmlns="">
      <p:transition spd="slow" advTm="15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1009532"/>
            <a:ext cx="4608511" cy="5530212"/>
          </a:xfrm>
        </p:spPr>
      </p:pic>
      <p:sp>
        <p:nvSpPr>
          <p:cNvPr id="5" name="Title 1"/>
          <p:cNvSpPr>
            <a:spLocks noGrp="1"/>
          </p:cNvSpPr>
          <p:nvPr>
            <p:ph type="title"/>
          </p:nvPr>
        </p:nvSpPr>
        <p:spPr>
          <a:xfrm>
            <a:off x="0" y="0"/>
            <a:ext cx="8172400" cy="908720"/>
          </a:xfrm>
        </p:spPr>
        <p:txBody>
          <a:bodyPr/>
          <a:lstStyle/>
          <a:p>
            <a:r>
              <a:rPr lang="pt-BR" dirty="0" err="1"/>
              <a:t>Tracking</a:t>
            </a:r>
            <a:r>
              <a:rPr lang="pt-BR" dirty="0"/>
              <a:t> </a:t>
            </a:r>
            <a:r>
              <a:rPr lang="pt-BR" dirty="0" err="1"/>
              <a:t>comparisons</a:t>
            </a:r>
            <a:endParaRPr lang="pt-BR" dirty="0"/>
          </a:p>
        </p:txBody>
      </p:sp>
    </p:spTree>
    <p:extLst>
      <p:ext uri="{BB962C8B-B14F-4D97-AF65-F5344CB8AC3E}">
        <p14:creationId xmlns:p14="http://schemas.microsoft.com/office/powerpoint/2010/main" val="2427743301"/>
      </p:ext>
    </p:extLst>
  </p:cSld>
  <p:clrMapOvr>
    <a:masterClrMapping/>
  </p:clrMapOvr>
  <mc:AlternateContent xmlns:mc="http://schemas.openxmlformats.org/markup-compatibility/2006" xmlns:p14="http://schemas.microsoft.com/office/powerpoint/2010/main">
    <mc:Choice Requires="p14">
      <p:transition spd="slow" p14:dur="2000" advTm="180"/>
    </mc:Choice>
    <mc:Fallback xmlns="">
      <p:transition spd="slow" advTm="18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a:t>Tracking</a:t>
            </a:r>
            <a:r>
              <a:rPr lang="pt-BR" dirty="0"/>
              <a:t> </a:t>
            </a:r>
            <a:r>
              <a:rPr lang="pt-BR" dirty="0" err="1"/>
              <a:t>comparisons</a:t>
            </a:r>
            <a:endParaRPr lang="pt-B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052736"/>
            <a:ext cx="8760974" cy="5256584"/>
          </a:xfrm>
        </p:spPr>
      </p:pic>
    </p:spTree>
    <p:extLst>
      <p:ext uri="{BB962C8B-B14F-4D97-AF65-F5344CB8AC3E}">
        <p14:creationId xmlns:p14="http://schemas.microsoft.com/office/powerpoint/2010/main" val="2320917364"/>
      </p:ext>
    </p:extLst>
  </p:cSld>
  <p:clrMapOvr>
    <a:masterClrMapping/>
  </p:clrMapOvr>
  <mc:AlternateContent xmlns:mc="http://schemas.openxmlformats.org/markup-compatibility/2006" xmlns:p14="http://schemas.microsoft.com/office/powerpoint/2010/main">
    <mc:Choice Requires="p14">
      <p:transition spd="slow" p14:dur="2000" advTm="169"/>
    </mc:Choice>
    <mc:Fallback xmlns="">
      <p:transition spd="slow" advTm="16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a:t>Tracking</a:t>
            </a:r>
            <a:r>
              <a:rPr lang="pt-BR" dirty="0"/>
              <a:t> </a:t>
            </a:r>
            <a:r>
              <a:rPr lang="pt-BR" dirty="0" err="1"/>
              <a:t>comparisons</a:t>
            </a:r>
            <a:endParaRPr lang="pt-B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052736"/>
            <a:ext cx="8880986" cy="5328592"/>
          </a:xfrm>
        </p:spPr>
      </p:pic>
    </p:spTree>
    <p:extLst>
      <p:ext uri="{BB962C8B-B14F-4D97-AF65-F5344CB8AC3E}">
        <p14:creationId xmlns:p14="http://schemas.microsoft.com/office/powerpoint/2010/main" val="3415352951"/>
      </p:ext>
    </p:extLst>
  </p:cSld>
  <p:clrMapOvr>
    <a:masterClrMapping/>
  </p:clrMapOvr>
  <mc:AlternateContent xmlns:mc="http://schemas.openxmlformats.org/markup-compatibility/2006" xmlns:p14="http://schemas.microsoft.com/office/powerpoint/2010/main">
    <mc:Choice Requires="p14">
      <p:transition spd="slow" p14:dur="2000" advTm="174"/>
    </mc:Choice>
    <mc:Fallback xmlns="">
      <p:transition spd="slow" advTm="17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Can we do better?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060848"/>
            <a:ext cx="4838938" cy="3024336"/>
          </a:xfrm>
        </p:spPr>
      </p:pic>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589618766"/>
                  </p:ext>
                </p:extLst>
              </p:nvPr>
            </p:nvGraphicFramePr>
            <p:xfrm>
              <a:off x="5724128" y="1484784"/>
              <a:ext cx="2520279" cy="4079240"/>
            </p:xfrm>
            <a:graphic>
              <a:graphicData uri="http://schemas.openxmlformats.org/drawingml/2006/table">
                <a:tbl>
                  <a:tblPr firstRow="1" bandRow="1">
                    <a:tableStyleId>{5C22544A-7EE6-4342-B048-85BDC9FD1C3A}</a:tableStyleId>
                  </a:tblPr>
                  <a:tblGrid>
                    <a:gridCol w="1080119">
                      <a:extLst>
                        <a:ext uri="{9D8B030D-6E8A-4147-A177-3AD203B41FA5}">
                          <a16:colId xmlns:a16="http://schemas.microsoft.com/office/drawing/2014/main" val="2387353515"/>
                        </a:ext>
                      </a:extLst>
                    </a:gridCol>
                    <a:gridCol w="864096">
                      <a:extLst>
                        <a:ext uri="{9D8B030D-6E8A-4147-A177-3AD203B41FA5}">
                          <a16:colId xmlns:a16="http://schemas.microsoft.com/office/drawing/2014/main" val="2656974509"/>
                        </a:ext>
                      </a:extLst>
                    </a:gridCol>
                    <a:gridCol w="576064">
                      <a:extLst>
                        <a:ext uri="{9D8B030D-6E8A-4147-A177-3AD203B41FA5}">
                          <a16:colId xmlns:a16="http://schemas.microsoft.com/office/drawing/2014/main" val="480320470"/>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pt-BR" b="1" i="1" smtClean="0">
                                        <a:latin typeface="Cambria Math" panose="02040503050406030204" pitchFamily="18" charset="0"/>
                                      </a:rPr>
                                    </m:ctrlPr>
                                  </m:sSubPr>
                                  <m:e>
                                    <m:r>
                                      <a:rPr lang="pt-BR" b="1" i="1" smtClean="0">
                                        <a:latin typeface="Cambria Math" panose="02040503050406030204" pitchFamily="18" charset="0"/>
                                      </a:rPr>
                                      <m:t>𝒇</m:t>
                                    </m:r>
                                  </m:e>
                                  <m:sub>
                                    <m:r>
                                      <a:rPr lang="pt-BR" b="1" i="1" smtClean="0">
                                        <a:latin typeface="Cambria Math" panose="02040503050406030204" pitchFamily="18" charset="0"/>
                                      </a:rPr>
                                      <m:t>𝒓</m:t>
                                    </m:r>
                                  </m:sub>
                                </m:sSub>
                                <m:r>
                                  <a:rPr lang="pt-BR" b="1" i="1" smtClean="0">
                                    <a:latin typeface="Cambria Math" panose="02040503050406030204" pitchFamily="18" charset="0"/>
                                  </a:rPr>
                                  <m:t> [</m:t>
                                </m:r>
                                <m:r>
                                  <a:rPr lang="pt-BR" b="1" i="1" smtClean="0">
                                    <a:latin typeface="Cambria Math" panose="02040503050406030204" pitchFamily="18" charset="0"/>
                                  </a:rPr>
                                  <m:t>𝑮𝑯𝒛</m:t>
                                </m:r>
                                <m:r>
                                  <a:rPr lang="pt-BR" b="1" i="1" smtClean="0">
                                    <a:latin typeface="Cambria Math" panose="02040503050406030204" pitchFamily="18" charset="0"/>
                                  </a:rPr>
                                  <m:t>]</m:t>
                                </m:r>
                              </m:oMath>
                            </m:oMathPara>
                          </a14:m>
                          <a:endParaRPr lang="pt-BR"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pt-BR" b="1" i="1" smtClean="0">
                                        <a:latin typeface="Cambria Math" panose="02040503050406030204" pitchFamily="18" charset="0"/>
                                      </a:rPr>
                                    </m:ctrlPr>
                                  </m:sSubPr>
                                  <m:e>
                                    <m:r>
                                      <a:rPr lang="pt-BR" b="1" i="1" smtClean="0">
                                        <a:latin typeface="Cambria Math" panose="02040503050406030204" pitchFamily="18" charset="0"/>
                                      </a:rPr>
                                      <m:t>𝑹</m:t>
                                    </m:r>
                                  </m:e>
                                  <m:sub>
                                    <m:r>
                                      <a:rPr lang="pt-BR" b="1" i="1" smtClean="0">
                                        <a:latin typeface="Cambria Math" panose="02040503050406030204" pitchFamily="18" charset="0"/>
                                      </a:rPr>
                                      <m:t>𝒔</m:t>
                                    </m:r>
                                  </m:sub>
                                </m:sSub>
                                <m:r>
                                  <a:rPr lang="pt-BR" b="1" i="1" smtClean="0">
                                    <a:latin typeface="Cambria Math" panose="02040503050406030204" pitchFamily="18" charset="0"/>
                                  </a:rPr>
                                  <m:t> [</m:t>
                                </m:r>
                                <m:r>
                                  <a:rPr lang="pt-BR" b="1" i="1" smtClean="0">
                                    <a:latin typeface="Cambria Math" panose="02040503050406030204" pitchFamily="18" charset="0"/>
                                  </a:rPr>
                                  <m:t>𝒌</m:t>
                                </m:r>
                                <m:r>
                                  <a:rPr lang="pt-BR" b="1" i="0" smtClean="0">
                                    <a:latin typeface="Cambria Math" panose="02040503050406030204" pitchFamily="18" charset="0"/>
                                  </a:rPr>
                                  <m:t>𝛀</m:t>
                                </m:r>
                                <m:r>
                                  <a:rPr lang="pt-BR" b="1" i="1" smtClean="0">
                                    <a:latin typeface="Cambria Math" panose="02040503050406030204" pitchFamily="18" charset="0"/>
                                  </a:rPr>
                                  <m:t>]</m:t>
                                </m:r>
                              </m:oMath>
                            </m:oMathPara>
                          </a14:m>
                          <a:endParaRPr lang="pt-BR" dirty="0"/>
                        </a:p>
                      </a:txBody>
                      <a:tcPr/>
                    </a:tc>
                    <a:tc>
                      <a:txBody>
                        <a:bodyPr/>
                        <a:lstStyle/>
                        <a:p>
                          <a:pPr marL="0" marR="0" indent="0" algn="l" defTabSz="91423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BR" b="1" i="1" smtClean="0">
                                    <a:latin typeface="Cambria Math" panose="02040503050406030204" pitchFamily="18" charset="0"/>
                                  </a:rPr>
                                  <m:t>𝑸</m:t>
                                </m:r>
                              </m:oMath>
                            </m:oMathPara>
                          </a14:m>
                          <a:endParaRPr lang="pt-BR" dirty="0"/>
                        </a:p>
                      </a:txBody>
                      <a:tcPr/>
                    </a:tc>
                    <a:extLst>
                      <a:ext uri="{0D108BD9-81ED-4DB2-BD59-A6C34878D82A}">
                        <a16:rowId xmlns:a16="http://schemas.microsoft.com/office/drawing/2014/main" val="2818903443"/>
                      </a:ext>
                    </a:extLst>
                  </a:tr>
                  <a:tr h="370840">
                    <a:tc>
                      <a:txBody>
                        <a:bodyPr/>
                        <a:lstStyle/>
                        <a:p>
                          <a:pPr algn="ctr"/>
                          <a:r>
                            <a:rPr lang="pt-BR" dirty="0"/>
                            <a:t>716.2</a:t>
                          </a:r>
                        </a:p>
                      </a:txBody>
                      <a:tcPr anchor="ctr"/>
                    </a:tc>
                    <a:tc>
                      <a:txBody>
                        <a:bodyPr/>
                        <a:lstStyle/>
                        <a:p>
                          <a:pPr algn="ctr"/>
                          <a:r>
                            <a:rPr lang="pt-BR" dirty="0"/>
                            <a:t>30</a:t>
                          </a:r>
                        </a:p>
                      </a:txBody>
                      <a:tcPr anchor="ctr"/>
                    </a:tc>
                    <a:tc>
                      <a:txBody>
                        <a:bodyPr/>
                        <a:lstStyle/>
                        <a:p>
                          <a:pPr algn="ctr"/>
                          <a:r>
                            <a:rPr lang="pt-BR" dirty="0"/>
                            <a:t>0.7</a:t>
                          </a:r>
                        </a:p>
                      </a:txBody>
                      <a:tcPr anchor="ctr"/>
                    </a:tc>
                    <a:extLst>
                      <a:ext uri="{0D108BD9-81ED-4DB2-BD59-A6C34878D82A}">
                        <a16:rowId xmlns:a16="http://schemas.microsoft.com/office/drawing/2014/main" val="1107678887"/>
                      </a:ext>
                    </a:extLst>
                  </a:tr>
                  <a:tr h="370840">
                    <a:tc>
                      <a:txBody>
                        <a:bodyPr/>
                        <a:lstStyle/>
                        <a:p>
                          <a:pPr algn="ctr"/>
                          <a:r>
                            <a:rPr lang="pt-BR" dirty="0"/>
                            <a:t>206.9</a:t>
                          </a:r>
                        </a:p>
                      </a:txBody>
                      <a:tcPr anchor="ctr"/>
                    </a:tc>
                    <a:tc>
                      <a:txBody>
                        <a:bodyPr/>
                        <a:lstStyle/>
                        <a:p>
                          <a:pPr algn="ctr"/>
                          <a:r>
                            <a:rPr lang="pt-BR" dirty="0"/>
                            <a:t>6.5</a:t>
                          </a:r>
                        </a:p>
                      </a:txBody>
                      <a:tcPr anchor="ctr"/>
                    </a:tc>
                    <a:tc>
                      <a:txBody>
                        <a:bodyPr/>
                        <a:lstStyle/>
                        <a:p>
                          <a:pPr algn="ctr"/>
                          <a:r>
                            <a:rPr lang="pt-BR" dirty="0"/>
                            <a:t>1.3</a:t>
                          </a:r>
                        </a:p>
                      </a:txBody>
                      <a:tcPr anchor="ctr"/>
                    </a:tc>
                    <a:extLst>
                      <a:ext uri="{0D108BD9-81ED-4DB2-BD59-A6C34878D82A}">
                        <a16:rowId xmlns:a16="http://schemas.microsoft.com/office/drawing/2014/main" val="4272681659"/>
                      </a:ext>
                    </a:extLst>
                  </a:tr>
                  <a:tr h="370840">
                    <a:tc>
                      <a:txBody>
                        <a:bodyPr/>
                        <a:lstStyle/>
                        <a:p>
                          <a:pPr algn="ctr"/>
                          <a:r>
                            <a:rPr lang="pt-BR" dirty="0"/>
                            <a:t>138.4</a:t>
                          </a:r>
                        </a:p>
                      </a:txBody>
                      <a:tcPr anchor="ctr"/>
                    </a:tc>
                    <a:tc>
                      <a:txBody>
                        <a:bodyPr/>
                        <a:lstStyle/>
                        <a:p>
                          <a:pPr algn="ctr"/>
                          <a:r>
                            <a:rPr lang="pt-BR" dirty="0"/>
                            <a:t>2.0</a:t>
                          </a:r>
                        </a:p>
                      </a:txBody>
                      <a:tcPr anchor="ctr"/>
                    </a:tc>
                    <a:tc>
                      <a:txBody>
                        <a:bodyPr/>
                        <a:lstStyle/>
                        <a:p>
                          <a:pPr algn="ctr"/>
                          <a:r>
                            <a:rPr lang="pt-BR" dirty="0"/>
                            <a:t>4</a:t>
                          </a:r>
                        </a:p>
                      </a:txBody>
                      <a:tcPr anchor="ctr"/>
                    </a:tc>
                    <a:extLst>
                      <a:ext uri="{0D108BD9-81ED-4DB2-BD59-A6C34878D82A}">
                        <a16:rowId xmlns:a16="http://schemas.microsoft.com/office/drawing/2014/main" val="3255459430"/>
                      </a:ext>
                    </a:extLst>
                  </a:tr>
                  <a:tr h="370840">
                    <a:tc>
                      <a:txBody>
                        <a:bodyPr/>
                        <a:lstStyle/>
                        <a:p>
                          <a:pPr algn="ctr"/>
                          <a:r>
                            <a:rPr lang="pt-BR" dirty="0"/>
                            <a:t>79.6</a:t>
                          </a:r>
                        </a:p>
                      </a:txBody>
                      <a:tcPr anchor="ctr"/>
                    </a:tc>
                    <a:tc>
                      <a:txBody>
                        <a:bodyPr/>
                        <a:lstStyle/>
                        <a:p>
                          <a:pPr algn="ctr"/>
                          <a:r>
                            <a:rPr lang="pt-BR" dirty="0"/>
                            <a:t>2.0</a:t>
                          </a:r>
                        </a:p>
                      </a:txBody>
                      <a:tcPr anchor="ctr"/>
                    </a:tc>
                    <a:tc>
                      <a:txBody>
                        <a:bodyPr/>
                        <a:lstStyle/>
                        <a:p>
                          <a:pPr algn="ctr"/>
                          <a:r>
                            <a:rPr lang="pt-BR" dirty="0"/>
                            <a:t>1</a:t>
                          </a:r>
                        </a:p>
                      </a:txBody>
                      <a:tcPr anchor="ctr"/>
                    </a:tc>
                    <a:extLst>
                      <a:ext uri="{0D108BD9-81ED-4DB2-BD59-A6C34878D82A}">
                        <a16:rowId xmlns:a16="http://schemas.microsoft.com/office/drawing/2014/main" val="1174950598"/>
                      </a:ext>
                    </a:extLst>
                  </a:tr>
                  <a:tr h="370840">
                    <a:tc>
                      <a:txBody>
                        <a:bodyPr/>
                        <a:lstStyle/>
                        <a:p>
                          <a:pPr algn="ctr"/>
                          <a:r>
                            <a:rPr lang="pt-BR" dirty="0"/>
                            <a:t>57.3</a:t>
                          </a:r>
                        </a:p>
                      </a:txBody>
                      <a:tcPr anchor="ctr"/>
                    </a:tc>
                    <a:tc>
                      <a:txBody>
                        <a:bodyPr/>
                        <a:lstStyle/>
                        <a:p>
                          <a:pPr algn="ctr"/>
                          <a:r>
                            <a:rPr lang="pt-BR" dirty="0"/>
                            <a:t>2.5</a:t>
                          </a:r>
                        </a:p>
                      </a:txBody>
                      <a:tcPr anchor="ctr"/>
                    </a:tc>
                    <a:tc>
                      <a:txBody>
                        <a:bodyPr/>
                        <a:lstStyle/>
                        <a:p>
                          <a:pPr algn="ctr"/>
                          <a:r>
                            <a:rPr lang="pt-BR" dirty="0"/>
                            <a:t>4.5</a:t>
                          </a:r>
                        </a:p>
                      </a:txBody>
                      <a:tcPr anchor="ctr"/>
                    </a:tc>
                    <a:extLst>
                      <a:ext uri="{0D108BD9-81ED-4DB2-BD59-A6C34878D82A}">
                        <a16:rowId xmlns:a16="http://schemas.microsoft.com/office/drawing/2014/main" val="2862172986"/>
                      </a:ext>
                    </a:extLst>
                  </a:tr>
                  <a:tr h="370840">
                    <a:tc>
                      <a:txBody>
                        <a:bodyPr/>
                        <a:lstStyle/>
                        <a:p>
                          <a:pPr algn="ctr"/>
                          <a:r>
                            <a:rPr lang="pt-BR" dirty="0"/>
                            <a:t>35.0</a:t>
                          </a:r>
                        </a:p>
                      </a:txBody>
                      <a:tcPr anchor="ctr"/>
                    </a:tc>
                    <a:tc>
                      <a:txBody>
                        <a:bodyPr/>
                        <a:lstStyle/>
                        <a:p>
                          <a:pPr algn="ctr"/>
                          <a:r>
                            <a:rPr lang="pt-BR" dirty="0"/>
                            <a:t>2.5</a:t>
                          </a:r>
                        </a:p>
                      </a:txBody>
                      <a:tcPr anchor="ctr"/>
                    </a:tc>
                    <a:tc>
                      <a:txBody>
                        <a:bodyPr/>
                        <a:lstStyle/>
                        <a:p>
                          <a:pPr algn="ctr"/>
                          <a:r>
                            <a:rPr lang="pt-BR" dirty="0"/>
                            <a:t>3</a:t>
                          </a:r>
                        </a:p>
                      </a:txBody>
                      <a:tcPr anchor="ctr"/>
                    </a:tc>
                    <a:extLst>
                      <a:ext uri="{0D108BD9-81ED-4DB2-BD59-A6C34878D82A}">
                        <a16:rowId xmlns:a16="http://schemas.microsoft.com/office/drawing/2014/main" val="1026462100"/>
                      </a:ext>
                    </a:extLst>
                  </a:tr>
                  <a:tr h="370840">
                    <a:tc>
                      <a:txBody>
                        <a:bodyPr/>
                        <a:lstStyle/>
                        <a:p>
                          <a:pPr algn="ctr"/>
                          <a:r>
                            <a:rPr lang="pt-BR" dirty="0"/>
                            <a:t>17.5</a:t>
                          </a:r>
                        </a:p>
                      </a:txBody>
                      <a:tcPr anchor="ctr"/>
                    </a:tc>
                    <a:tc>
                      <a:txBody>
                        <a:bodyPr/>
                        <a:lstStyle/>
                        <a:p>
                          <a:pPr algn="ctr"/>
                          <a:r>
                            <a:rPr lang="pt-BR" dirty="0"/>
                            <a:t>1.7</a:t>
                          </a:r>
                        </a:p>
                      </a:txBody>
                      <a:tcPr anchor="ctr"/>
                    </a:tc>
                    <a:tc>
                      <a:txBody>
                        <a:bodyPr/>
                        <a:lstStyle/>
                        <a:p>
                          <a:pPr algn="ctr"/>
                          <a:r>
                            <a:rPr lang="pt-BR" dirty="0"/>
                            <a:t>1</a:t>
                          </a:r>
                        </a:p>
                      </a:txBody>
                      <a:tcPr anchor="ctr"/>
                    </a:tc>
                    <a:extLst>
                      <a:ext uri="{0D108BD9-81ED-4DB2-BD59-A6C34878D82A}">
                        <a16:rowId xmlns:a16="http://schemas.microsoft.com/office/drawing/2014/main" val="1092230895"/>
                      </a:ext>
                    </a:extLst>
                  </a:tr>
                  <a:tr h="370840">
                    <a:tc>
                      <a:txBody>
                        <a:bodyPr/>
                        <a:lstStyle/>
                        <a:p>
                          <a:pPr algn="ctr"/>
                          <a:r>
                            <a:rPr lang="pt-BR" dirty="0"/>
                            <a:t>17.8</a:t>
                          </a:r>
                        </a:p>
                      </a:txBody>
                      <a:tcPr anchor="ctr"/>
                    </a:tc>
                    <a:tc>
                      <a:txBody>
                        <a:bodyPr/>
                        <a:lstStyle/>
                        <a:p>
                          <a:pPr algn="ctr"/>
                          <a:r>
                            <a:rPr lang="pt-BR" dirty="0"/>
                            <a:t>3.0</a:t>
                          </a:r>
                        </a:p>
                      </a:txBody>
                      <a:tcPr anchor="ctr"/>
                    </a:tc>
                    <a:tc>
                      <a:txBody>
                        <a:bodyPr/>
                        <a:lstStyle/>
                        <a:p>
                          <a:pPr algn="ctr"/>
                          <a:r>
                            <a:rPr lang="pt-BR" dirty="0"/>
                            <a:t>24</a:t>
                          </a:r>
                        </a:p>
                      </a:txBody>
                      <a:tcPr anchor="ctr"/>
                    </a:tc>
                    <a:extLst>
                      <a:ext uri="{0D108BD9-81ED-4DB2-BD59-A6C34878D82A}">
                        <a16:rowId xmlns:a16="http://schemas.microsoft.com/office/drawing/2014/main" val="349792050"/>
                      </a:ext>
                    </a:extLst>
                  </a:tr>
                  <a:tr h="370840">
                    <a:tc>
                      <a:txBody>
                        <a:bodyPr/>
                        <a:lstStyle/>
                        <a:p>
                          <a:pPr algn="ctr"/>
                          <a:r>
                            <a:rPr lang="pt-BR" dirty="0"/>
                            <a:t>11.9</a:t>
                          </a:r>
                        </a:p>
                      </a:txBody>
                      <a:tcPr anchor="ctr"/>
                    </a:tc>
                    <a:tc>
                      <a:txBody>
                        <a:bodyPr/>
                        <a:lstStyle/>
                        <a:p>
                          <a:pPr algn="ctr"/>
                          <a:r>
                            <a:rPr lang="pt-BR" dirty="0"/>
                            <a:t>4.0</a:t>
                          </a:r>
                        </a:p>
                      </a:txBody>
                      <a:tcPr anchor="ctr"/>
                    </a:tc>
                    <a:tc>
                      <a:txBody>
                        <a:bodyPr/>
                        <a:lstStyle/>
                        <a:p>
                          <a:pPr algn="ctr"/>
                          <a:r>
                            <a:rPr lang="pt-BR" dirty="0"/>
                            <a:t>24</a:t>
                          </a:r>
                        </a:p>
                      </a:txBody>
                      <a:tcPr anchor="ctr"/>
                    </a:tc>
                    <a:extLst>
                      <a:ext uri="{0D108BD9-81ED-4DB2-BD59-A6C34878D82A}">
                        <a16:rowId xmlns:a16="http://schemas.microsoft.com/office/drawing/2014/main" val="4043593034"/>
                      </a:ext>
                    </a:extLst>
                  </a:tr>
                  <a:tr h="370840">
                    <a:tc>
                      <a:txBody>
                        <a:bodyPr/>
                        <a:lstStyle/>
                        <a:p>
                          <a:pPr algn="ctr"/>
                          <a:r>
                            <a:rPr lang="pt-BR" dirty="0"/>
                            <a:t>9.2</a:t>
                          </a:r>
                        </a:p>
                      </a:txBody>
                      <a:tcPr anchor="ctr"/>
                    </a:tc>
                    <a:tc>
                      <a:txBody>
                        <a:bodyPr/>
                        <a:lstStyle/>
                        <a:p>
                          <a:pPr algn="ctr"/>
                          <a:r>
                            <a:rPr lang="pt-BR" dirty="0"/>
                            <a:t>20</a:t>
                          </a:r>
                        </a:p>
                      </a:txBody>
                      <a:tcPr anchor="ctr"/>
                    </a:tc>
                    <a:tc>
                      <a:txBody>
                        <a:bodyPr/>
                        <a:lstStyle/>
                        <a:p>
                          <a:pPr algn="ctr"/>
                          <a:r>
                            <a:rPr lang="pt-BR" dirty="0"/>
                            <a:t>100</a:t>
                          </a:r>
                        </a:p>
                      </a:txBody>
                      <a:tcPr anchor="ctr"/>
                    </a:tc>
                    <a:extLst>
                      <a:ext uri="{0D108BD9-81ED-4DB2-BD59-A6C34878D82A}">
                        <a16:rowId xmlns:a16="http://schemas.microsoft.com/office/drawing/2014/main" val="791084999"/>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589618766"/>
                  </p:ext>
                </p:extLst>
              </p:nvPr>
            </p:nvGraphicFramePr>
            <p:xfrm>
              <a:off x="5724128" y="1484784"/>
              <a:ext cx="2520279" cy="4079240"/>
            </p:xfrm>
            <a:graphic>
              <a:graphicData uri="http://schemas.openxmlformats.org/drawingml/2006/table">
                <a:tbl>
                  <a:tblPr firstRow="1" bandRow="1">
                    <a:tableStyleId>{5C22544A-7EE6-4342-B048-85BDC9FD1C3A}</a:tableStyleId>
                  </a:tblPr>
                  <a:tblGrid>
                    <a:gridCol w="1080119">
                      <a:extLst>
                        <a:ext uri="{9D8B030D-6E8A-4147-A177-3AD203B41FA5}">
                          <a16:colId xmlns:a16="http://schemas.microsoft.com/office/drawing/2014/main" val="2387353515"/>
                        </a:ext>
                      </a:extLst>
                    </a:gridCol>
                    <a:gridCol w="864096">
                      <a:extLst>
                        <a:ext uri="{9D8B030D-6E8A-4147-A177-3AD203B41FA5}">
                          <a16:colId xmlns:a16="http://schemas.microsoft.com/office/drawing/2014/main" val="2656974509"/>
                        </a:ext>
                      </a:extLst>
                    </a:gridCol>
                    <a:gridCol w="576064">
                      <a:extLst>
                        <a:ext uri="{9D8B030D-6E8A-4147-A177-3AD203B41FA5}">
                          <a16:colId xmlns:a16="http://schemas.microsoft.com/office/drawing/2014/main" val="480320470"/>
                        </a:ext>
                      </a:extLst>
                    </a:gridCol>
                  </a:tblGrid>
                  <a:tr h="370840">
                    <a:tc>
                      <a:txBody>
                        <a:bodyPr/>
                        <a:lstStyle/>
                        <a:p>
                          <a:endParaRPr lang="pt-BR"/>
                        </a:p>
                      </a:txBody>
                      <a:tcPr>
                        <a:blipFill>
                          <a:blip r:embed="rId3"/>
                          <a:stretch>
                            <a:fillRect l="-562" t="-1639" r="-135393" b="-1022951"/>
                          </a:stretch>
                        </a:blipFill>
                      </a:tcPr>
                    </a:tc>
                    <a:tc>
                      <a:txBody>
                        <a:bodyPr/>
                        <a:lstStyle/>
                        <a:p>
                          <a:endParaRPr lang="pt-BR"/>
                        </a:p>
                      </a:txBody>
                      <a:tcPr>
                        <a:blipFill>
                          <a:blip r:embed="rId3"/>
                          <a:stretch>
                            <a:fillRect l="-126056" t="-1639" r="-69718" b="-1022951"/>
                          </a:stretch>
                        </a:blipFill>
                      </a:tcPr>
                    </a:tc>
                    <a:tc>
                      <a:txBody>
                        <a:bodyPr/>
                        <a:lstStyle/>
                        <a:p>
                          <a:endParaRPr lang="pt-BR"/>
                        </a:p>
                      </a:txBody>
                      <a:tcPr>
                        <a:blipFill>
                          <a:blip r:embed="rId3"/>
                          <a:stretch>
                            <a:fillRect l="-337895" t="-1639" r="-4211" b="-1022951"/>
                          </a:stretch>
                        </a:blipFill>
                      </a:tcPr>
                    </a:tc>
                    <a:extLst>
                      <a:ext uri="{0D108BD9-81ED-4DB2-BD59-A6C34878D82A}">
                        <a16:rowId xmlns:a16="http://schemas.microsoft.com/office/drawing/2014/main" val="2818903443"/>
                      </a:ext>
                    </a:extLst>
                  </a:tr>
                  <a:tr h="370840">
                    <a:tc>
                      <a:txBody>
                        <a:bodyPr/>
                        <a:lstStyle/>
                        <a:p>
                          <a:pPr algn="ctr"/>
                          <a:r>
                            <a:rPr lang="pt-BR" dirty="0"/>
                            <a:t>716.2</a:t>
                          </a:r>
                        </a:p>
                      </a:txBody>
                      <a:tcPr anchor="ctr"/>
                    </a:tc>
                    <a:tc>
                      <a:txBody>
                        <a:bodyPr/>
                        <a:lstStyle/>
                        <a:p>
                          <a:pPr algn="ctr"/>
                          <a:r>
                            <a:rPr lang="pt-BR" dirty="0"/>
                            <a:t>30</a:t>
                          </a:r>
                        </a:p>
                      </a:txBody>
                      <a:tcPr anchor="ctr"/>
                    </a:tc>
                    <a:tc>
                      <a:txBody>
                        <a:bodyPr/>
                        <a:lstStyle/>
                        <a:p>
                          <a:pPr algn="ctr"/>
                          <a:r>
                            <a:rPr lang="pt-BR" dirty="0"/>
                            <a:t>0.7</a:t>
                          </a:r>
                        </a:p>
                      </a:txBody>
                      <a:tcPr anchor="ctr"/>
                    </a:tc>
                    <a:extLst>
                      <a:ext uri="{0D108BD9-81ED-4DB2-BD59-A6C34878D82A}">
                        <a16:rowId xmlns:a16="http://schemas.microsoft.com/office/drawing/2014/main" val="1107678887"/>
                      </a:ext>
                    </a:extLst>
                  </a:tr>
                  <a:tr h="370840">
                    <a:tc>
                      <a:txBody>
                        <a:bodyPr/>
                        <a:lstStyle/>
                        <a:p>
                          <a:pPr algn="ctr"/>
                          <a:r>
                            <a:rPr lang="pt-BR" dirty="0"/>
                            <a:t>206.9</a:t>
                          </a:r>
                        </a:p>
                      </a:txBody>
                      <a:tcPr anchor="ctr"/>
                    </a:tc>
                    <a:tc>
                      <a:txBody>
                        <a:bodyPr/>
                        <a:lstStyle/>
                        <a:p>
                          <a:pPr algn="ctr"/>
                          <a:r>
                            <a:rPr lang="pt-BR" dirty="0"/>
                            <a:t>6.5</a:t>
                          </a:r>
                        </a:p>
                      </a:txBody>
                      <a:tcPr anchor="ctr"/>
                    </a:tc>
                    <a:tc>
                      <a:txBody>
                        <a:bodyPr/>
                        <a:lstStyle/>
                        <a:p>
                          <a:pPr algn="ctr"/>
                          <a:r>
                            <a:rPr lang="pt-BR" dirty="0"/>
                            <a:t>1.3</a:t>
                          </a:r>
                        </a:p>
                      </a:txBody>
                      <a:tcPr anchor="ctr"/>
                    </a:tc>
                    <a:extLst>
                      <a:ext uri="{0D108BD9-81ED-4DB2-BD59-A6C34878D82A}">
                        <a16:rowId xmlns:a16="http://schemas.microsoft.com/office/drawing/2014/main" val="4272681659"/>
                      </a:ext>
                    </a:extLst>
                  </a:tr>
                  <a:tr h="370840">
                    <a:tc>
                      <a:txBody>
                        <a:bodyPr/>
                        <a:lstStyle/>
                        <a:p>
                          <a:pPr algn="ctr"/>
                          <a:r>
                            <a:rPr lang="pt-BR" dirty="0"/>
                            <a:t>138.4</a:t>
                          </a:r>
                        </a:p>
                      </a:txBody>
                      <a:tcPr anchor="ctr"/>
                    </a:tc>
                    <a:tc>
                      <a:txBody>
                        <a:bodyPr/>
                        <a:lstStyle/>
                        <a:p>
                          <a:pPr algn="ctr"/>
                          <a:r>
                            <a:rPr lang="pt-BR" dirty="0"/>
                            <a:t>2.0</a:t>
                          </a:r>
                        </a:p>
                      </a:txBody>
                      <a:tcPr anchor="ctr"/>
                    </a:tc>
                    <a:tc>
                      <a:txBody>
                        <a:bodyPr/>
                        <a:lstStyle/>
                        <a:p>
                          <a:pPr algn="ctr"/>
                          <a:r>
                            <a:rPr lang="pt-BR" dirty="0"/>
                            <a:t>4</a:t>
                          </a:r>
                        </a:p>
                      </a:txBody>
                      <a:tcPr anchor="ctr"/>
                    </a:tc>
                    <a:extLst>
                      <a:ext uri="{0D108BD9-81ED-4DB2-BD59-A6C34878D82A}">
                        <a16:rowId xmlns:a16="http://schemas.microsoft.com/office/drawing/2014/main" val="3255459430"/>
                      </a:ext>
                    </a:extLst>
                  </a:tr>
                  <a:tr h="370840">
                    <a:tc>
                      <a:txBody>
                        <a:bodyPr/>
                        <a:lstStyle/>
                        <a:p>
                          <a:pPr algn="ctr"/>
                          <a:r>
                            <a:rPr lang="pt-BR" dirty="0"/>
                            <a:t>79.6</a:t>
                          </a:r>
                        </a:p>
                      </a:txBody>
                      <a:tcPr anchor="ctr"/>
                    </a:tc>
                    <a:tc>
                      <a:txBody>
                        <a:bodyPr/>
                        <a:lstStyle/>
                        <a:p>
                          <a:pPr algn="ctr"/>
                          <a:r>
                            <a:rPr lang="pt-BR" dirty="0"/>
                            <a:t>2.0</a:t>
                          </a:r>
                        </a:p>
                      </a:txBody>
                      <a:tcPr anchor="ctr"/>
                    </a:tc>
                    <a:tc>
                      <a:txBody>
                        <a:bodyPr/>
                        <a:lstStyle/>
                        <a:p>
                          <a:pPr algn="ctr"/>
                          <a:r>
                            <a:rPr lang="pt-BR" dirty="0"/>
                            <a:t>1</a:t>
                          </a:r>
                        </a:p>
                      </a:txBody>
                      <a:tcPr anchor="ctr"/>
                    </a:tc>
                    <a:extLst>
                      <a:ext uri="{0D108BD9-81ED-4DB2-BD59-A6C34878D82A}">
                        <a16:rowId xmlns:a16="http://schemas.microsoft.com/office/drawing/2014/main" val="1174950598"/>
                      </a:ext>
                    </a:extLst>
                  </a:tr>
                  <a:tr h="370840">
                    <a:tc>
                      <a:txBody>
                        <a:bodyPr/>
                        <a:lstStyle/>
                        <a:p>
                          <a:pPr algn="ctr"/>
                          <a:r>
                            <a:rPr lang="pt-BR" dirty="0"/>
                            <a:t>57.3</a:t>
                          </a:r>
                        </a:p>
                      </a:txBody>
                      <a:tcPr anchor="ctr"/>
                    </a:tc>
                    <a:tc>
                      <a:txBody>
                        <a:bodyPr/>
                        <a:lstStyle/>
                        <a:p>
                          <a:pPr algn="ctr"/>
                          <a:r>
                            <a:rPr lang="pt-BR" dirty="0"/>
                            <a:t>2.5</a:t>
                          </a:r>
                        </a:p>
                      </a:txBody>
                      <a:tcPr anchor="ctr"/>
                    </a:tc>
                    <a:tc>
                      <a:txBody>
                        <a:bodyPr/>
                        <a:lstStyle/>
                        <a:p>
                          <a:pPr algn="ctr"/>
                          <a:r>
                            <a:rPr lang="pt-BR" dirty="0"/>
                            <a:t>4.5</a:t>
                          </a:r>
                        </a:p>
                      </a:txBody>
                      <a:tcPr anchor="ctr"/>
                    </a:tc>
                    <a:extLst>
                      <a:ext uri="{0D108BD9-81ED-4DB2-BD59-A6C34878D82A}">
                        <a16:rowId xmlns:a16="http://schemas.microsoft.com/office/drawing/2014/main" val="2862172986"/>
                      </a:ext>
                    </a:extLst>
                  </a:tr>
                  <a:tr h="370840">
                    <a:tc>
                      <a:txBody>
                        <a:bodyPr/>
                        <a:lstStyle/>
                        <a:p>
                          <a:pPr algn="ctr"/>
                          <a:r>
                            <a:rPr lang="pt-BR" dirty="0"/>
                            <a:t>35.0</a:t>
                          </a:r>
                        </a:p>
                      </a:txBody>
                      <a:tcPr anchor="ctr"/>
                    </a:tc>
                    <a:tc>
                      <a:txBody>
                        <a:bodyPr/>
                        <a:lstStyle/>
                        <a:p>
                          <a:pPr algn="ctr"/>
                          <a:r>
                            <a:rPr lang="pt-BR" dirty="0"/>
                            <a:t>2.5</a:t>
                          </a:r>
                        </a:p>
                      </a:txBody>
                      <a:tcPr anchor="ctr"/>
                    </a:tc>
                    <a:tc>
                      <a:txBody>
                        <a:bodyPr/>
                        <a:lstStyle/>
                        <a:p>
                          <a:pPr algn="ctr"/>
                          <a:r>
                            <a:rPr lang="pt-BR" dirty="0"/>
                            <a:t>3</a:t>
                          </a:r>
                        </a:p>
                      </a:txBody>
                      <a:tcPr anchor="ctr"/>
                    </a:tc>
                    <a:extLst>
                      <a:ext uri="{0D108BD9-81ED-4DB2-BD59-A6C34878D82A}">
                        <a16:rowId xmlns:a16="http://schemas.microsoft.com/office/drawing/2014/main" val="1026462100"/>
                      </a:ext>
                    </a:extLst>
                  </a:tr>
                  <a:tr h="370840">
                    <a:tc>
                      <a:txBody>
                        <a:bodyPr/>
                        <a:lstStyle/>
                        <a:p>
                          <a:pPr algn="ctr"/>
                          <a:r>
                            <a:rPr lang="pt-BR" dirty="0"/>
                            <a:t>17.5</a:t>
                          </a:r>
                        </a:p>
                      </a:txBody>
                      <a:tcPr anchor="ctr"/>
                    </a:tc>
                    <a:tc>
                      <a:txBody>
                        <a:bodyPr/>
                        <a:lstStyle/>
                        <a:p>
                          <a:pPr algn="ctr"/>
                          <a:r>
                            <a:rPr lang="pt-BR" dirty="0"/>
                            <a:t>1.7</a:t>
                          </a:r>
                        </a:p>
                      </a:txBody>
                      <a:tcPr anchor="ctr"/>
                    </a:tc>
                    <a:tc>
                      <a:txBody>
                        <a:bodyPr/>
                        <a:lstStyle/>
                        <a:p>
                          <a:pPr algn="ctr"/>
                          <a:r>
                            <a:rPr lang="pt-BR" dirty="0"/>
                            <a:t>1</a:t>
                          </a:r>
                        </a:p>
                      </a:txBody>
                      <a:tcPr anchor="ctr"/>
                    </a:tc>
                    <a:extLst>
                      <a:ext uri="{0D108BD9-81ED-4DB2-BD59-A6C34878D82A}">
                        <a16:rowId xmlns:a16="http://schemas.microsoft.com/office/drawing/2014/main" val="1092230895"/>
                      </a:ext>
                    </a:extLst>
                  </a:tr>
                  <a:tr h="370840">
                    <a:tc>
                      <a:txBody>
                        <a:bodyPr/>
                        <a:lstStyle/>
                        <a:p>
                          <a:pPr algn="ctr"/>
                          <a:r>
                            <a:rPr lang="pt-BR" dirty="0"/>
                            <a:t>17.8</a:t>
                          </a:r>
                        </a:p>
                      </a:txBody>
                      <a:tcPr anchor="ctr"/>
                    </a:tc>
                    <a:tc>
                      <a:txBody>
                        <a:bodyPr/>
                        <a:lstStyle/>
                        <a:p>
                          <a:pPr algn="ctr"/>
                          <a:r>
                            <a:rPr lang="pt-BR" dirty="0"/>
                            <a:t>3.0</a:t>
                          </a:r>
                        </a:p>
                      </a:txBody>
                      <a:tcPr anchor="ctr"/>
                    </a:tc>
                    <a:tc>
                      <a:txBody>
                        <a:bodyPr/>
                        <a:lstStyle/>
                        <a:p>
                          <a:pPr algn="ctr"/>
                          <a:r>
                            <a:rPr lang="pt-BR" dirty="0"/>
                            <a:t>24</a:t>
                          </a:r>
                        </a:p>
                      </a:txBody>
                      <a:tcPr anchor="ctr"/>
                    </a:tc>
                    <a:extLst>
                      <a:ext uri="{0D108BD9-81ED-4DB2-BD59-A6C34878D82A}">
                        <a16:rowId xmlns:a16="http://schemas.microsoft.com/office/drawing/2014/main" val="349792050"/>
                      </a:ext>
                    </a:extLst>
                  </a:tr>
                  <a:tr h="370840">
                    <a:tc>
                      <a:txBody>
                        <a:bodyPr/>
                        <a:lstStyle/>
                        <a:p>
                          <a:pPr algn="ctr"/>
                          <a:r>
                            <a:rPr lang="pt-BR" dirty="0"/>
                            <a:t>11.9</a:t>
                          </a:r>
                        </a:p>
                      </a:txBody>
                      <a:tcPr anchor="ctr"/>
                    </a:tc>
                    <a:tc>
                      <a:txBody>
                        <a:bodyPr/>
                        <a:lstStyle/>
                        <a:p>
                          <a:pPr algn="ctr"/>
                          <a:r>
                            <a:rPr lang="pt-BR" dirty="0"/>
                            <a:t>4.0</a:t>
                          </a:r>
                        </a:p>
                      </a:txBody>
                      <a:tcPr anchor="ctr"/>
                    </a:tc>
                    <a:tc>
                      <a:txBody>
                        <a:bodyPr/>
                        <a:lstStyle/>
                        <a:p>
                          <a:pPr algn="ctr"/>
                          <a:r>
                            <a:rPr lang="pt-BR" dirty="0"/>
                            <a:t>24</a:t>
                          </a:r>
                        </a:p>
                      </a:txBody>
                      <a:tcPr anchor="ctr"/>
                    </a:tc>
                    <a:extLst>
                      <a:ext uri="{0D108BD9-81ED-4DB2-BD59-A6C34878D82A}">
                        <a16:rowId xmlns:a16="http://schemas.microsoft.com/office/drawing/2014/main" val="4043593034"/>
                      </a:ext>
                    </a:extLst>
                  </a:tr>
                  <a:tr h="370840">
                    <a:tc>
                      <a:txBody>
                        <a:bodyPr/>
                        <a:lstStyle/>
                        <a:p>
                          <a:pPr algn="ctr"/>
                          <a:r>
                            <a:rPr lang="pt-BR" dirty="0"/>
                            <a:t>9.2</a:t>
                          </a:r>
                        </a:p>
                      </a:txBody>
                      <a:tcPr anchor="ctr"/>
                    </a:tc>
                    <a:tc>
                      <a:txBody>
                        <a:bodyPr/>
                        <a:lstStyle/>
                        <a:p>
                          <a:pPr algn="ctr"/>
                          <a:r>
                            <a:rPr lang="pt-BR" dirty="0"/>
                            <a:t>20</a:t>
                          </a:r>
                        </a:p>
                      </a:txBody>
                      <a:tcPr anchor="ctr"/>
                    </a:tc>
                    <a:tc>
                      <a:txBody>
                        <a:bodyPr/>
                        <a:lstStyle/>
                        <a:p>
                          <a:pPr algn="ctr"/>
                          <a:r>
                            <a:rPr lang="pt-BR" dirty="0"/>
                            <a:t>100</a:t>
                          </a:r>
                        </a:p>
                      </a:txBody>
                      <a:tcPr anchor="ctr"/>
                    </a:tc>
                    <a:extLst>
                      <a:ext uri="{0D108BD9-81ED-4DB2-BD59-A6C34878D82A}">
                        <a16:rowId xmlns:a16="http://schemas.microsoft.com/office/drawing/2014/main" val="791084999"/>
                      </a:ext>
                    </a:extLst>
                  </a:tr>
                </a:tbl>
              </a:graphicData>
            </a:graphic>
          </p:graphicFrame>
        </mc:Fallback>
      </mc:AlternateContent>
      <p:sp>
        <p:nvSpPr>
          <p:cNvPr id="7" name="Rectangle 6"/>
          <p:cNvSpPr/>
          <p:nvPr/>
        </p:nvSpPr>
        <p:spPr>
          <a:xfrm>
            <a:off x="5652120" y="4437112"/>
            <a:ext cx="2664296" cy="12241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270190"/>
      </p:ext>
    </p:extLst>
  </p:cSld>
  <p:clrMapOvr>
    <a:masterClrMapping/>
  </p:clrMapOvr>
  <mc:AlternateContent xmlns:mc="http://schemas.openxmlformats.org/markup-compatibility/2006" xmlns:p14="http://schemas.microsoft.com/office/powerpoint/2010/main">
    <mc:Choice Requires="p14">
      <p:transition spd="slow" p14:dur="2000" advTm="179"/>
    </mc:Choice>
    <mc:Fallback xmlns="">
      <p:transition spd="slow" advTm="17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a:t>Tracking</a:t>
            </a:r>
            <a:r>
              <a:rPr lang="pt-BR" dirty="0"/>
              <a:t> </a:t>
            </a:r>
            <a:r>
              <a:rPr lang="pt-BR" dirty="0" err="1"/>
              <a:t>comparisons</a:t>
            </a:r>
            <a:r>
              <a:rPr lang="pt-BR" dirty="0"/>
              <a:t> (New BBR)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3734" y="980728"/>
            <a:ext cx="4620513" cy="5544615"/>
          </a:xfrm>
        </p:spPr>
      </p:pic>
    </p:spTree>
    <p:extLst>
      <p:ext uri="{BB962C8B-B14F-4D97-AF65-F5344CB8AC3E}">
        <p14:creationId xmlns:p14="http://schemas.microsoft.com/office/powerpoint/2010/main" val="4284315814"/>
      </p:ext>
    </p:extLst>
  </p:cSld>
  <p:clrMapOvr>
    <a:masterClrMapping/>
  </p:clrMapOvr>
  <mc:AlternateContent xmlns:mc="http://schemas.openxmlformats.org/markup-compatibility/2006" xmlns:p14="http://schemas.microsoft.com/office/powerpoint/2010/main">
    <mc:Choice Requires="p14">
      <p:transition spd="slow" p14:dur="2000" advTm="165"/>
    </mc:Choice>
    <mc:Fallback xmlns="">
      <p:transition spd="slow" advTm="16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a:t>Tracking</a:t>
            </a:r>
            <a:r>
              <a:rPr lang="pt-BR" dirty="0"/>
              <a:t> </a:t>
            </a:r>
            <a:r>
              <a:rPr lang="pt-BR" dirty="0" err="1"/>
              <a:t>comparisons</a:t>
            </a:r>
            <a:r>
              <a:rPr lang="pt-BR" dirty="0"/>
              <a:t> (New BBR)</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499" y="1124744"/>
            <a:ext cx="8760973" cy="5256584"/>
          </a:xfrm>
        </p:spPr>
      </p:pic>
    </p:spTree>
    <p:extLst>
      <p:ext uri="{BB962C8B-B14F-4D97-AF65-F5344CB8AC3E}">
        <p14:creationId xmlns:p14="http://schemas.microsoft.com/office/powerpoint/2010/main" val="2713762183"/>
      </p:ext>
    </p:extLst>
  </p:cSld>
  <p:clrMapOvr>
    <a:masterClrMapping/>
  </p:clrMapOvr>
  <mc:AlternateContent xmlns:mc="http://schemas.openxmlformats.org/markup-compatibility/2006" xmlns:p14="http://schemas.microsoft.com/office/powerpoint/2010/main">
    <mc:Choice Requires="p14">
      <p:transition spd="slow" p14:dur="2000" advTm="154"/>
    </mc:Choice>
    <mc:Fallback xmlns="">
      <p:transition spd="slow" advTm="1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26689" b="10033"/>
          <a:stretch/>
        </p:blipFill>
        <p:spPr>
          <a:xfrm>
            <a:off x="0" y="1360231"/>
            <a:ext cx="9144000" cy="5536594"/>
          </a:xfrm>
        </p:spPr>
      </p:pic>
      <p:sp>
        <p:nvSpPr>
          <p:cNvPr id="10" name="Title 1"/>
          <p:cNvSpPr>
            <a:spLocks noGrp="1"/>
          </p:cNvSpPr>
          <p:nvPr>
            <p:ph type="title"/>
          </p:nvPr>
        </p:nvSpPr>
        <p:spPr>
          <a:xfrm>
            <a:off x="0" y="0"/>
            <a:ext cx="9144000" cy="908720"/>
          </a:xfrm>
        </p:spPr>
        <p:txBody>
          <a:bodyPr/>
          <a:lstStyle/>
          <a:p>
            <a:r>
              <a:rPr lang="en-US" dirty="0"/>
              <a:t>Sirius, the Brazilian Light Source Project</a:t>
            </a:r>
          </a:p>
        </p:txBody>
      </p:sp>
      <p:sp>
        <p:nvSpPr>
          <p:cNvPr id="7" name="CaixaDeTexto 6"/>
          <p:cNvSpPr txBox="1"/>
          <p:nvPr/>
        </p:nvSpPr>
        <p:spPr>
          <a:xfrm>
            <a:off x="179512" y="5219773"/>
            <a:ext cx="2952328" cy="1587358"/>
          </a:xfrm>
          <a:prstGeom prst="rect">
            <a:avLst/>
          </a:prstGeom>
          <a:solidFill>
            <a:schemeClr val="accent2">
              <a:lumMod val="50000"/>
              <a:alpha val="60000"/>
            </a:schemeClr>
          </a:solidFill>
        </p:spPr>
        <p:txBody>
          <a:bodyPr wrap="square" rtlCol="0">
            <a:spAutoFit/>
          </a:bodyPr>
          <a:lstStyle/>
          <a:p>
            <a:r>
              <a:rPr lang="pt-BR" sz="1619" dirty="0">
                <a:solidFill>
                  <a:srgbClr val="FFFF00"/>
                </a:solidFill>
              </a:rPr>
              <a:t>Budget</a:t>
            </a:r>
          </a:p>
          <a:p>
            <a:pPr marL="308370" indent="-308370" defTabSz="854075">
              <a:buFont typeface="Arial" panose="020B0604020202020204" pitchFamily="34" charset="0"/>
              <a:buChar char="•"/>
            </a:pPr>
            <a:r>
              <a:rPr lang="pt-BR" sz="1619" dirty="0" err="1">
                <a:solidFill>
                  <a:srgbClr val="FFFF00"/>
                </a:solidFill>
              </a:rPr>
              <a:t>Accelerators</a:t>
            </a:r>
            <a:r>
              <a:rPr lang="pt-BR" sz="1619" dirty="0">
                <a:solidFill>
                  <a:srgbClr val="FFFF00"/>
                </a:solidFill>
              </a:rPr>
              <a:t>	100 M US$</a:t>
            </a:r>
          </a:p>
          <a:p>
            <a:pPr marL="308370" indent="-308370" defTabSz="854075">
              <a:buFont typeface="Arial" panose="020B0604020202020204" pitchFamily="34" charset="0"/>
              <a:buChar char="•"/>
            </a:pPr>
            <a:r>
              <a:rPr lang="pt-BR" sz="1619" dirty="0">
                <a:solidFill>
                  <a:srgbClr val="FFFF00"/>
                </a:solidFill>
              </a:rPr>
              <a:t>13 </a:t>
            </a:r>
            <a:r>
              <a:rPr lang="pt-BR" sz="1619" dirty="0" err="1">
                <a:solidFill>
                  <a:srgbClr val="FFFF00"/>
                </a:solidFill>
              </a:rPr>
              <a:t>beamlines</a:t>
            </a:r>
            <a:r>
              <a:rPr lang="pt-BR" sz="1619" dirty="0">
                <a:solidFill>
                  <a:srgbClr val="FFFF00"/>
                </a:solidFill>
              </a:rPr>
              <a:t>	140 M US$</a:t>
            </a:r>
          </a:p>
          <a:p>
            <a:pPr marL="308370" indent="-308370" defTabSz="854075">
              <a:buFont typeface="Arial" panose="020B0604020202020204" pitchFamily="34" charset="0"/>
              <a:buChar char="•"/>
            </a:pPr>
            <a:r>
              <a:rPr lang="pt-BR" sz="1619" dirty="0" err="1">
                <a:solidFill>
                  <a:srgbClr val="FFFF00"/>
                </a:solidFill>
              </a:rPr>
              <a:t>Building</a:t>
            </a:r>
            <a:r>
              <a:rPr lang="pt-BR" sz="1619" dirty="0">
                <a:solidFill>
                  <a:srgbClr val="FFFF00"/>
                </a:solidFill>
              </a:rPr>
              <a:t>	213 M US$</a:t>
            </a:r>
          </a:p>
          <a:p>
            <a:pPr marL="308370" indent="-308370" defTabSz="854075">
              <a:buFont typeface="Arial" panose="020B0604020202020204" pitchFamily="34" charset="0"/>
              <a:buChar char="•"/>
            </a:pPr>
            <a:r>
              <a:rPr lang="pt-BR" sz="1619" dirty="0" err="1">
                <a:solidFill>
                  <a:srgbClr val="FFFF00"/>
                </a:solidFill>
              </a:rPr>
              <a:t>Human</a:t>
            </a:r>
            <a:r>
              <a:rPr lang="pt-BR" sz="1619" dirty="0">
                <a:solidFill>
                  <a:srgbClr val="FFFF00"/>
                </a:solidFill>
              </a:rPr>
              <a:t> Res	  57 M US$</a:t>
            </a:r>
          </a:p>
          <a:p>
            <a:pPr marL="308370" indent="-308370" defTabSz="854075">
              <a:buFont typeface="Arial" panose="020B0604020202020204" pitchFamily="34" charset="0"/>
              <a:buChar char="•"/>
            </a:pPr>
            <a:r>
              <a:rPr lang="pt-BR" sz="1619" dirty="0">
                <a:solidFill>
                  <a:srgbClr val="FFFF00"/>
                </a:solidFill>
              </a:rPr>
              <a:t>Total		510 M US$</a:t>
            </a:r>
          </a:p>
        </p:txBody>
      </p:sp>
      <p:sp>
        <p:nvSpPr>
          <p:cNvPr id="8" name="CaixaDeTexto 7"/>
          <p:cNvSpPr txBox="1"/>
          <p:nvPr/>
        </p:nvSpPr>
        <p:spPr>
          <a:xfrm>
            <a:off x="4644008" y="5219773"/>
            <a:ext cx="4332803" cy="1587358"/>
          </a:xfrm>
          <a:prstGeom prst="rect">
            <a:avLst/>
          </a:prstGeom>
          <a:solidFill>
            <a:schemeClr val="accent2">
              <a:lumMod val="50000"/>
              <a:alpha val="60000"/>
            </a:schemeClr>
          </a:solidFill>
        </p:spPr>
        <p:txBody>
          <a:bodyPr wrap="square" rtlCol="0">
            <a:spAutoFit/>
          </a:bodyPr>
          <a:lstStyle/>
          <a:p>
            <a:r>
              <a:rPr lang="pt-BR" sz="1619" dirty="0">
                <a:solidFill>
                  <a:srgbClr val="FFFF00"/>
                </a:solidFill>
              </a:rPr>
              <a:t>Schedule</a:t>
            </a:r>
          </a:p>
          <a:p>
            <a:pPr marL="307975" indent="-307975" defTabSz="719138">
              <a:buFont typeface="Arial" panose="020B0604020202020204" pitchFamily="34" charset="0"/>
              <a:buChar char="•"/>
            </a:pPr>
            <a:r>
              <a:rPr lang="pt-BR" sz="1619" dirty="0">
                <a:solidFill>
                  <a:srgbClr val="FFFF00"/>
                </a:solidFill>
              </a:rPr>
              <a:t>Jan.2015	start </a:t>
            </a:r>
            <a:r>
              <a:rPr lang="pt-BR" sz="1619" dirty="0" err="1">
                <a:solidFill>
                  <a:srgbClr val="FFFF00"/>
                </a:solidFill>
              </a:rPr>
              <a:t>of</a:t>
            </a:r>
            <a:r>
              <a:rPr lang="pt-BR" sz="1619" dirty="0">
                <a:solidFill>
                  <a:srgbClr val="FFFF00"/>
                </a:solidFill>
              </a:rPr>
              <a:t> </a:t>
            </a:r>
            <a:r>
              <a:rPr lang="pt-BR" sz="1619" dirty="0" err="1">
                <a:solidFill>
                  <a:srgbClr val="FFFF00"/>
                </a:solidFill>
              </a:rPr>
              <a:t>building</a:t>
            </a:r>
            <a:r>
              <a:rPr lang="pt-BR" sz="1619" dirty="0">
                <a:solidFill>
                  <a:srgbClr val="FFFF00"/>
                </a:solidFill>
              </a:rPr>
              <a:t> </a:t>
            </a:r>
            <a:r>
              <a:rPr lang="pt-BR" sz="1619" dirty="0" err="1">
                <a:solidFill>
                  <a:srgbClr val="FFFF00"/>
                </a:solidFill>
              </a:rPr>
              <a:t>construction</a:t>
            </a:r>
            <a:endParaRPr lang="pt-BR" sz="1619" dirty="0">
              <a:solidFill>
                <a:srgbClr val="FFFF00"/>
              </a:solidFill>
            </a:endParaRPr>
          </a:p>
          <a:p>
            <a:pPr marL="307975" indent="-307975" defTabSz="719138">
              <a:buFont typeface="Arial" panose="020B0604020202020204" pitchFamily="34" charset="0"/>
              <a:buChar char="•"/>
            </a:pPr>
            <a:r>
              <a:rPr lang="pt-BR" sz="1619" dirty="0">
                <a:solidFill>
                  <a:srgbClr val="FFFF00"/>
                </a:solidFill>
              </a:rPr>
              <a:t>Oct.2017	start </a:t>
            </a:r>
            <a:r>
              <a:rPr lang="pt-BR" sz="1619" dirty="0" err="1">
                <a:solidFill>
                  <a:srgbClr val="FFFF00"/>
                </a:solidFill>
              </a:rPr>
              <a:t>of</a:t>
            </a:r>
            <a:r>
              <a:rPr lang="pt-BR" sz="1619" dirty="0">
                <a:solidFill>
                  <a:srgbClr val="FFFF00"/>
                </a:solidFill>
              </a:rPr>
              <a:t> </a:t>
            </a:r>
            <a:r>
              <a:rPr lang="pt-BR" sz="1619" dirty="0" err="1">
                <a:solidFill>
                  <a:srgbClr val="FFFF00"/>
                </a:solidFill>
              </a:rPr>
              <a:t>Linac</a:t>
            </a:r>
            <a:r>
              <a:rPr lang="pt-BR" sz="1619" dirty="0">
                <a:solidFill>
                  <a:srgbClr val="FFFF00"/>
                </a:solidFill>
              </a:rPr>
              <a:t> </a:t>
            </a:r>
            <a:r>
              <a:rPr lang="pt-BR" sz="1619" dirty="0" err="1">
                <a:solidFill>
                  <a:srgbClr val="FFFF00"/>
                </a:solidFill>
              </a:rPr>
              <a:t>installation</a:t>
            </a:r>
            <a:endParaRPr lang="pt-BR" sz="1619" dirty="0">
              <a:solidFill>
                <a:srgbClr val="FFFF00"/>
              </a:solidFill>
            </a:endParaRPr>
          </a:p>
          <a:p>
            <a:pPr marL="307975" indent="-307975" defTabSz="719138">
              <a:buFont typeface="Arial" panose="020B0604020202020204" pitchFamily="34" charset="0"/>
              <a:buChar char="•"/>
            </a:pPr>
            <a:r>
              <a:rPr lang="pt-BR" sz="1619" dirty="0">
                <a:solidFill>
                  <a:srgbClr val="FFFF00"/>
                </a:solidFill>
              </a:rPr>
              <a:t>Jul.2018	start </a:t>
            </a:r>
            <a:r>
              <a:rPr lang="pt-BR" sz="1619" dirty="0" err="1">
                <a:solidFill>
                  <a:srgbClr val="FFFF00"/>
                </a:solidFill>
              </a:rPr>
              <a:t>of</a:t>
            </a:r>
            <a:r>
              <a:rPr lang="pt-BR" sz="1619" dirty="0">
                <a:solidFill>
                  <a:srgbClr val="FFFF00"/>
                </a:solidFill>
              </a:rPr>
              <a:t> SR </a:t>
            </a:r>
            <a:r>
              <a:rPr lang="pt-BR" sz="1619" dirty="0" err="1">
                <a:solidFill>
                  <a:srgbClr val="FFFF00"/>
                </a:solidFill>
              </a:rPr>
              <a:t>commissioning</a:t>
            </a:r>
            <a:endParaRPr lang="pt-BR" sz="1619" dirty="0">
              <a:solidFill>
                <a:srgbClr val="FFFF00"/>
              </a:solidFill>
            </a:endParaRPr>
          </a:p>
          <a:p>
            <a:pPr marL="307975" indent="-307975" defTabSz="719138">
              <a:buFont typeface="Arial" panose="020B0604020202020204" pitchFamily="34" charset="0"/>
              <a:buChar char="•"/>
            </a:pPr>
            <a:r>
              <a:rPr lang="pt-BR" sz="1619" dirty="0">
                <a:solidFill>
                  <a:srgbClr val="FFFF00"/>
                </a:solidFill>
              </a:rPr>
              <a:t>Sep.2018	</a:t>
            </a:r>
            <a:r>
              <a:rPr lang="pt-BR" sz="1619" dirty="0" err="1">
                <a:solidFill>
                  <a:srgbClr val="FFFF00"/>
                </a:solidFill>
              </a:rPr>
              <a:t>phase</a:t>
            </a:r>
            <a:r>
              <a:rPr lang="pt-BR" sz="1619" dirty="0">
                <a:solidFill>
                  <a:srgbClr val="FFFF00"/>
                </a:solidFill>
              </a:rPr>
              <a:t> 1 </a:t>
            </a:r>
            <a:r>
              <a:rPr lang="pt-BR" sz="1619" dirty="0" err="1">
                <a:solidFill>
                  <a:srgbClr val="FFFF00"/>
                </a:solidFill>
              </a:rPr>
              <a:t>operation</a:t>
            </a:r>
            <a:r>
              <a:rPr lang="pt-BR" sz="1619" dirty="0">
                <a:solidFill>
                  <a:srgbClr val="FFFF00"/>
                </a:solidFill>
              </a:rPr>
              <a:t> (20mA, NCC)</a:t>
            </a:r>
          </a:p>
          <a:p>
            <a:pPr marL="307975" indent="-307975" defTabSz="719138">
              <a:buFont typeface="Arial" panose="020B0604020202020204" pitchFamily="34" charset="0"/>
              <a:buChar char="•"/>
            </a:pPr>
            <a:r>
              <a:rPr lang="pt-BR" sz="1619" dirty="0">
                <a:solidFill>
                  <a:srgbClr val="FFFF00"/>
                </a:solidFill>
              </a:rPr>
              <a:t>Feb.2019	</a:t>
            </a:r>
            <a:r>
              <a:rPr lang="pt-BR" sz="1619" dirty="0" err="1">
                <a:solidFill>
                  <a:srgbClr val="FFFF00"/>
                </a:solidFill>
              </a:rPr>
              <a:t>phase</a:t>
            </a:r>
            <a:r>
              <a:rPr lang="pt-BR" sz="1619" dirty="0">
                <a:solidFill>
                  <a:srgbClr val="FFFF00"/>
                </a:solidFill>
              </a:rPr>
              <a:t> 2 </a:t>
            </a:r>
            <a:r>
              <a:rPr lang="pt-BR" sz="1619" dirty="0" err="1">
                <a:solidFill>
                  <a:srgbClr val="FFFF00"/>
                </a:solidFill>
              </a:rPr>
              <a:t>operaton</a:t>
            </a:r>
            <a:r>
              <a:rPr lang="pt-BR" sz="1619" dirty="0">
                <a:solidFill>
                  <a:srgbClr val="FFFF00"/>
                </a:solidFill>
              </a:rPr>
              <a:t> (100mA, SCC)</a:t>
            </a:r>
          </a:p>
        </p:txBody>
      </p:sp>
      <p:sp>
        <p:nvSpPr>
          <p:cNvPr id="3" name="CaixaDeTexto 2"/>
          <p:cNvSpPr txBox="1"/>
          <p:nvPr/>
        </p:nvSpPr>
        <p:spPr>
          <a:xfrm>
            <a:off x="2555776" y="903559"/>
            <a:ext cx="3503258" cy="400110"/>
          </a:xfrm>
          <a:prstGeom prst="rect">
            <a:avLst/>
          </a:prstGeom>
          <a:noFill/>
        </p:spPr>
        <p:txBody>
          <a:bodyPr wrap="none" rtlCol="0">
            <a:spAutoFit/>
          </a:bodyPr>
          <a:lstStyle/>
          <a:p>
            <a:r>
              <a:rPr lang="pt-BR" sz="2000" dirty="0" err="1"/>
              <a:t>First</a:t>
            </a:r>
            <a:r>
              <a:rPr lang="pt-BR" sz="2000" dirty="0"/>
              <a:t> </a:t>
            </a:r>
            <a:r>
              <a:rPr lang="pt-BR" sz="2000" dirty="0" err="1"/>
              <a:t>beam</a:t>
            </a:r>
            <a:r>
              <a:rPr lang="pt-BR" sz="2000" dirty="0"/>
              <a:t> 2018 – Open in 2019</a:t>
            </a:r>
          </a:p>
        </p:txBody>
      </p:sp>
    </p:spTree>
    <p:extLst>
      <p:ext uri="{BB962C8B-B14F-4D97-AF65-F5344CB8AC3E}">
        <p14:creationId xmlns:p14="http://schemas.microsoft.com/office/powerpoint/2010/main" val="3286922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a:t>Tracking</a:t>
            </a:r>
            <a:r>
              <a:rPr lang="pt-BR" dirty="0"/>
              <a:t> </a:t>
            </a:r>
            <a:r>
              <a:rPr lang="pt-BR" dirty="0" err="1"/>
              <a:t>comparisons</a:t>
            </a:r>
            <a:r>
              <a:rPr lang="pt-BR" dirty="0"/>
              <a:t> (New BBR)</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509" y="1124744"/>
            <a:ext cx="8880987" cy="5328592"/>
          </a:xfrm>
        </p:spPr>
      </p:pic>
    </p:spTree>
    <p:extLst>
      <p:ext uri="{BB962C8B-B14F-4D97-AF65-F5344CB8AC3E}">
        <p14:creationId xmlns:p14="http://schemas.microsoft.com/office/powerpoint/2010/main" val="2258796285"/>
      </p:ext>
    </p:extLst>
  </p:cSld>
  <p:clrMapOvr>
    <a:masterClrMapping/>
  </p:clrMapOvr>
  <mc:AlternateContent xmlns:mc="http://schemas.openxmlformats.org/markup-compatibility/2006" xmlns:p14="http://schemas.microsoft.com/office/powerpoint/2010/main">
    <mc:Choice Requires="p14">
      <p:transition spd="slow" p14:dur="2000" advTm="225"/>
    </mc:Choice>
    <mc:Fallback xmlns="">
      <p:transition spd="slow" advTm="22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Evolution of energy distribution</a:t>
            </a:r>
          </a:p>
        </p:txBody>
      </p:sp>
      <p:pic>
        <p:nvPicPr>
          <p:cNvPr id="4" name="energy_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01713" y="980728"/>
            <a:ext cx="7104062" cy="5327650"/>
          </a:xfrm>
        </p:spPr>
      </p:pic>
    </p:spTree>
    <p:extLst>
      <p:ext uri="{BB962C8B-B14F-4D97-AF65-F5344CB8AC3E}">
        <p14:creationId xmlns:p14="http://schemas.microsoft.com/office/powerpoint/2010/main" val="1087963416"/>
      </p:ext>
    </p:extLst>
  </p:cSld>
  <p:clrMapOvr>
    <a:masterClrMapping/>
  </p:clrMapOvr>
  <mc:AlternateContent xmlns:mc="http://schemas.openxmlformats.org/markup-compatibility/2006" xmlns:p14="http://schemas.microsoft.com/office/powerpoint/2010/main">
    <mc:Choice Requires="p14">
      <p:transition spd="slow" p14:dur="2000" advTm="6"/>
    </mc:Choice>
    <mc:Fallback xmlns="">
      <p:transition spd="slow" advTm="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Evolution of longitudinal distribution</a:t>
            </a:r>
          </a:p>
        </p:txBody>
      </p:sp>
      <p:pic>
        <p:nvPicPr>
          <p:cNvPr id="4" name="long_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9592" y="980728"/>
            <a:ext cx="7104062" cy="5327650"/>
          </a:xfrm>
        </p:spPr>
      </p:pic>
    </p:spTree>
    <p:extLst>
      <p:ext uri="{BB962C8B-B14F-4D97-AF65-F5344CB8AC3E}">
        <p14:creationId xmlns:p14="http://schemas.microsoft.com/office/powerpoint/2010/main" val="1130128405"/>
      </p:ext>
    </p:extLst>
  </p:cSld>
  <p:clrMapOvr>
    <a:masterClrMapping/>
  </p:clrMapOvr>
  <mc:AlternateContent xmlns:mc="http://schemas.openxmlformats.org/markup-compatibility/2006" xmlns:p14="http://schemas.microsoft.com/office/powerpoint/2010/main">
    <mc:Choice Requires="p14">
      <p:transition spd="slow" p14:dur="2000" advTm="139"/>
    </mc:Choice>
    <mc:Fallback xmlns="">
      <p:transition spd="slow" advTm="13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Horizontal Impedance Budget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30" y="3645024"/>
            <a:ext cx="5832648" cy="291632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144" y="908720"/>
            <a:ext cx="5934168" cy="2794004"/>
          </a:xfrm>
          <a:prstGeom prst="rect">
            <a:avLst/>
          </a:prstGeom>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526156139"/>
                  </p:ext>
                </p:extLst>
              </p:nvPr>
            </p:nvGraphicFramePr>
            <p:xfrm>
              <a:off x="7812360" y="2852936"/>
              <a:ext cx="987572" cy="1480630"/>
            </p:xfrm>
            <a:graphic>
              <a:graphicData uri="http://schemas.openxmlformats.org/drawingml/2006/table">
                <a:tbl>
                  <a:tblPr firstRow="1" bandRow="1">
                    <a:tableStyleId>{5C22544A-7EE6-4342-B048-85BDC9FD1C3A}</a:tableStyleId>
                  </a:tblPr>
                  <a:tblGrid>
                    <a:gridCol w="267492">
                      <a:extLst>
                        <a:ext uri="{9D8B030D-6E8A-4147-A177-3AD203B41FA5}">
                          <a16:colId xmlns:a16="http://schemas.microsoft.com/office/drawing/2014/main" val="2073165890"/>
                        </a:ext>
                      </a:extLst>
                    </a:gridCol>
                    <a:gridCol w="720080">
                      <a:extLst>
                        <a:ext uri="{9D8B030D-6E8A-4147-A177-3AD203B41FA5}">
                          <a16:colId xmlns:a16="http://schemas.microsoft.com/office/drawing/2014/main" val="1438609603"/>
                        </a:ext>
                      </a:extLst>
                    </a:gridCol>
                  </a:tblGrid>
                  <a:tr h="442625">
                    <a:tc>
                      <a:txBody>
                        <a:bodyPr/>
                        <a:lstStyle/>
                        <a:p>
                          <a:endParaRPr lang="pt-BR"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pt-BR" sz="1400" b="1" i="1" u="none" strike="noStrike" dirty="0" smtClean="0">
                                        <a:effectLst/>
                                        <a:latin typeface="Cambria Math" panose="02040503050406030204" pitchFamily="18" charset="0"/>
                                      </a:rPr>
                                    </m:ctrlPr>
                                  </m:dPr>
                                  <m:e>
                                    <m:f>
                                      <m:fPr>
                                        <m:ctrlPr>
                                          <a:rPr lang="pt-BR" sz="1400" b="1" i="1" u="none" strike="noStrike" dirty="0" smtClean="0">
                                            <a:effectLst/>
                                            <a:latin typeface="Cambria Math" panose="02040503050406030204" pitchFamily="18" charset="0"/>
                                          </a:rPr>
                                        </m:ctrlPr>
                                      </m:fPr>
                                      <m:num>
                                        <m:r>
                                          <a:rPr lang="pt-BR" sz="1400" b="1" i="1" u="none" strike="noStrike" dirty="0" smtClean="0">
                                            <a:effectLst/>
                                            <a:latin typeface="Cambria Math" panose="02040503050406030204" pitchFamily="18" charset="0"/>
                                          </a:rPr>
                                          <m:t>𝒌𝑽</m:t>
                                        </m:r>
                                      </m:num>
                                      <m:den>
                                        <m:r>
                                          <a:rPr lang="pt-BR" sz="1400" b="1" i="1" u="none" strike="noStrike" dirty="0" smtClean="0">
                                            <a:effectLst/>
                                            <a:latin typeface="Cambria Math" panose="02040503050406030204" pitchFamily="18" charset="0"/>
                                          </a:rPr>
                                          <m:t>𝒑𝑪</m:t>
                                        </m:r>
                                      </m:den>
                                    </m:f>
                                  </m:e>
                                </m:d>
                              </m:oMath>
                            </m:oMathPara>
                          </a14:m>
                          <a:endParaRPr lang="pt-BR" sz="1400" dirty="0"/>
                        </a:p>
                      </a:txBody>
                      <a:tcPr/>
                    </a:tc>
                    <a:extLst>
                      <a:ext uri="{0D108BD9-81ED-4DB2-BD59-A6C34878D82A}">
                        <a16:rowId xmlns:a16="http://schemas.microsoft.com/office/drawing/2014/main" val="2519084381"/>
                      </a:ext>
                    </a:extLst>
                  </a:tr>
                  <a:tr h="238264">
                    <a:tc>
                      <a:txBody>
                        <a:bodyPr/>
                        <a:lstStyle/>
                        <a:p>
                          <a:pPr algn="ctr" fontAlgn="b"/>
                          <a14:m>
                            <m:oMathPara xmlns:m="http://schemas.openxmlformats.org/officeDocument/2006/math">
                              <m:oMathParaPr>
                                <m:jc m:val="centerGroup"/>
                              </m:oMathParaPr>
                              <m:oMath xmlns:m="http://schemas.openxmlformats.org/officeDocument/2006/math">
                                <m:sSubSup>
                                  <m:sSubSupPr>
                                    <m:ctrlPr>
                                      <a:rPr lang="pt-BR" sz="1400" i="1" u="none" strike="noStrike" dirty="0" smtClean="0">
                                        <a:effectLst/>
                                        <a:latin typeface="Cambria Math" panose="02040503050406030204" pitchFamily="18" charset="0"/>
                                      </a:rPr>
                                    </m:ctrlPr>
                                  </m:sSubSupPr>
                                  <m:e>
                                    <m:r>
                                      <a:rPr lang="pt-BR" sz="1400" i="1" u="none" strike="noStrike" dirty="0" smtClean="0">
                                        <a:effectLst/>
                                        <a:latin typeface="Cambria Math" panose="02040503050406030204" pitchFamily="18" charset="0"/>
                                      </a:rPr>
                                      <m:t>𝜅</m:t>
                                    </m:r>
                                  </m:e>
                                  <m:sub>
                                    <m:r>
                                      <a:rPr lang="pt-BR" sz="1400" i="1" u="none" strike="noStrike" dirty="0" smtClean="0">
                                        <a:effectLst/>
                                        <a:latin typeface="Cambria Math" panose="02040503050406030204" pitchFamily="18" charset="0"/>
                                      </a:rPr>
                                      <m:t>𝑥</m:t>
                                    </m:r>
                                  </m:sub>
                                  <m:sup>
                                    <m:r>
                                      <a:rPr lang="pt-BR" sz="1400" i="1" u="none" strike="noStrike" dirty="0" smtClean="0">
                                        <a:effectLst/>
                                        <a:latin typeface="Cambria Math" panose="02040503050406030204" pitchFamily="18" charset="0"/>
                                      </a:rPr>
                                      <m:t>𝐷</m:t>
                                    </m:r>
                                  </m:sup>
                                </m:sSubSup>
                              </m:oMath>
                            </m:oMathPara>
                          </a14:m>
                          <a:endParaRPr lang="pt-BR" sz="1400" b="0" i="0" u="none" strike="noStrike" dirty="0">
                            <a:solidFill>
                              <a:srgbClr val="000000"/>
                            </a:solidFill>
                            <a:effectLst/>
                            <a:latin typeface="Calibri" panose="020F0502020204030204" pitchFamily="34" charset="0"/>
                          </a:endParaRPr>
                        </a:p>
                      </a:txBody>
                      <a:tcPr marL="9254" marR="9254" marT="9254" marB="0" anchor="ct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-40.1</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2330480605"/>
                      </a:ext>
                    </a:extLst>
                  </a:tr>
                  <a:tr h="238264">
                    <a:tc>
                      <a:txBody>
                        <a:bodyPr/>
                        <a:lstStyle/>
                        <a:p>
                          <a:pPr algn="ctr" fontAlgn="b"/>
                          <a14:m>
                            <m:oMathPara xmlns:m="http://schemas.openxmlformats.org/officeDocument/2006/math">
                              <m:oMathParaPr>
                                <m:jc m:val="centerGroup"/>
                              </m:oMathParaPr>
                              <m:oMath xmlns:m="http://schemas.openxmlformats.org/officeDocument/2006/math">
                                <m:sSubSup>
                                  <m:sSubSupPr>
                                    <m:ctrlPr>
                                      <a:rPr lang="pt-BR" sz="1400" i="1" u="none" strike="noStrike" dirty="0" smtClean="0">
                                        <a:effectLst/>
                                        <a:latin typeface="Cambria Math" panose="02040503050406030204" pitchFamily="18" charset="0"/>
                                      </a:rPr>
                                    </m:ctrlPr>
                                  </m:sSubSupPr>
                                  <m:e>
                                    <m:r>
                                      <a:rPr lang="pt-BR" sz="1400" i="1" u="none" strike="noStrike" dirty="0" smtClean="0">
                                        <a:effectLst/>
                                        <a:latin typeface="Cambria Math" panose="02040503050406030204" pitchFamily="18" charset="0"/>
                                      </a:rPr>
                                      <m:t>𝜅</m:t>
                                    </m:r>
                                  </m:e>
                                  <m:sub>
                                    <m:r>
                                      <a:rPr lang="pt-BR" sz="1400" i="1" u="none" strike="noStrike" dirty="0" smtClean="0">
                                        <a:effectLst/>
                                        <a:latin typeface="Cambria Math" panose="02040503050406030204" pitchFamily="18" charset="0"/>
                                      </a:rPr>
                                      <m:t>𝑥</m:t>
                                    </m:r>
                                  </m:sub>
                                  <m:sup>
                                    <m:r>
                                      <a:rPr lang="pt-BR" sz="1400" b="0" i="1" u="none" strike="noStrike" dirty="0" smtClean="0">
                                        <a:effectLst/>
                                        <a:latin typeface="Cambria Math" panose="02040503050406030204" pitchFamily="18" charset="0"/>
                                      </a:rPr>
                                      <m:t>𝑄</m:t>
                                    </m:r>
                                  </m:sup>
                                </m:sSubSup>
                              </m:oMath>
                            </m:oMathPara>
                          </a14:m>
                          <a:endParaRPr lang="pt-BR" sz="1400" b="0" i="0" u="none" strike="noStrike" dirty="0">
                            <a:solidFill>
                              <a:srgbClr val="000000"/>
                            </a:solidFill>
                            <a:effectLst/>
                            <a:latin typeface="Calibri" panose="020F0502020204030204" pitchFamily="34" charset="0"/>
                          </a:endParaRPr>
                        </a:p>
                      </a:txBody>
                      <a:tcPr marL="9254" marR="9254" marT="9254" marB="0" anchor="ctr"/>
                    </a:tc>
                    <a:tc>
                      <a:txBody>
                        <a:bodyPr/>
                        <a:lstStyle/>
                        <a:p>
                          <a:pPr algn="ctr"/>
                          <a:r>
                            <a:rPr lang="pt-BR" sz="1400" u="none" strike="noStrike" dirty="0">
                              <a:effectLst/>
                            </a:rPr>
                            <a:t>1.6</a:t>
                          </a:r>
                          <a:endParaRPr lang="pt-BR" sz="1400" dirty="0"/>
                        </a:p>
                      </a:txBody>
                      <a:tcPr anchor="ctr"/>
                    </a:tc>
                    <a:extLst>
                      <a:ext uri="{0D108BD9-81ED-4DB2-BD59-A6C34878D82A}">
                        <a16:rowId xmlns:a16="http://schemas.microsoft.com/office/drawing/2014/main" val="1013662900"/>
                      </a:ext>
                    </a:extLst>
                  </a:tr>
                  <a:tr h="238264">
                    <a:tc>
                      <a:txBody>
                        <a:bodyPr/>
                        <a:lstStyle/>
                        <a:p>
                          <a:pPr algn="ctr" fontAlgn="b"/>
                          <a14:m>
                            <m:oMathPara xmlns:m="http://schemas.openxmlformats.org/officeDocument/2006/math">
                              <m:oMathParaPr>
                                <m:jc m:val="centerGroup"/>
                              </m:oMathParaPr>
                              <m:oMath xmlns:m="http://schemas.openxmlformats.org/officeDocument/2006/math">
                                <m:sSub>
                                  <m:sSubPr>
                                    <m:ctrlPr>
                                      <a:rPr lang="pt-BR" sz="1400" b="0" i="1" u="none" strike="noStrike" dirty="0" smtClean="0">
                                        <a:effectLst/>
                                        <a:latin typeface="Cambria Math" panose="02040503050406030204" pitchFamily="18" charset="0"/>
                                      </a:rPr>
                                    </m:ctrlPr>
                                  </m:sSubPr>
                                  <m:e>
                                    <m:r>
                                      <a:rPr lang="pt-BR" sz="1400" b="0" i="1" u="none" strike="noStrike" dirty="0" smtClean="0">
                                        <a:effectLst/>
                                        <a:latin typeface="Cambria Math" panose="02040503050406030204" pitchFamily="18" charset="0"/>
                                      </a:rPr>
                                      <m:t>𝜅</m:t>
                                    </m:r>
                                  </m:e>
                                  <m:sub>
                                    <m:r>
                                      <a:rPr lang="pt-BR" sz="1400" b="0" i="1" u="none" strike="noStrike" dirty="0" smtClean="0">
                                        <a:effectLst/>
                                        <a:latin typeface="Cambria Math" panose="02040503050406030204" pitchFamily="18" charset="0"/>
                                      </a:rPr>
                                      <m:t>𝑥</m:t>
                                    </m:r>
                                  </m:sub>
                                </m:sSub>
                              </m:oMath>
                            </m:oMathPara>
                          </a14:m>
                          <a:endParaRPr lang="pt-BR" sz="1400" b="0" i="0" u="none" strike="noStrike" dirty="0">
                            <a:solidFill>
                              <a:srgbClr val="000000"/>
                            </a:solidFill>
                            <a:effectLst/>
                            <a:latin typeface="Calibri" panose="020F0502020204030204" pitchFamily="34" charset="0"/>
                          </a:endParaRPr>
                        </a:p>
                      </a:txBody>
                      <a:tcPr marL="9254" marR="9254" marT="9254" marB="0" anchor="ct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-38.6</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88703227"/>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526156139"/>
                  </p:ext>
                </p:extLst>
              </p:nvPr>
            </p:nvGraphicFramePr>
            <p:xfrm>
              <a:off x="7812360" y="2852936"/>
              <a:ext cx="987572" cy="1480630"/>
            </p:xfrm>
            <a:graphic>
              <a:graphicData uri="http://schemas.openxmlformats.org/drawingml/2006/table">
                <a:tbl>
                  <a:tblPr firstRow="1" bandRow="1">
                    <a:tableStyleId>{5C22544A-7EE6-4342-B048-85BDC9FD1C3A}</a:tableStyleId>
                  </a:tblPr>
                  <a:tblGrid>
                    <a:gridCol w="267492">
                      <a:extLst>
                        <a:ext uri="{9D8B030D-6E8A-4147-A177-3AD203B41FA5}">
                          <a16:colId xmlns:a16="http://schemas.microsoft.com/office/drawing/2014/main" val="2073165890"/>
                        </a:ext>
                      </a:extLst>
                    </a:gridCol>
                    <a:gridCol w="720080">
                      <a:extLst>
                        <a:ext uri="{9D8B030D-6E8A-4147-A177-3AD203B41FA5}">
                          <a16:colId xmlns:a16="http://schemas.microsoft.com/office/drawing/2014/main" val="1438609603"/>
                        </a:ext>
                      </a:extLst>
                    </a:gridCol>
                  </a:tblGrid>
                  <a:tr h="566230">
                    <a:tc>
                      <a:txBody>
                        <a:bodyPr/>
                        <a:lstStyle/>
                        <a:p>
                          <a:endParaRPr lang="pt-BR" dirty="0"/>
                        </a:p>
                      </a:txBody>
                      <a:tcPr/>
                    </a:tc>
                    <a:tc>
                      <a:txBody>
                        <a:bodyPr/>
                        <a:lstStyle/>
                        <a:p>
                          <a:endParaRPr lang="pt-BR"/>
                        </a:p>
                      </a:txBody>
                      <a:tcPr>
                        <a:blipFill>
                          <a:blip r:embed="rId4"/>
                          <a:stretch>
                            <a:fillRect l="-37815" t="-2151" r="-3361" b="-172043"/>
                          </a:stretch>
                        </a:blipFill>
                      </a:tcPr>
                    </a:tc>
                    <a:extLst>
                      <a:ext uri="{0D108BD9-81ED-4DB2-BD59-A6C34878D82A}">
                        <a16:rowId xmlns:a16="http://schemas.microsoft.com/office/drawing/2014/main" val="2519084381"/>
                      </a:ext>
                    </a:extLst>
                  </a:tr>
                  <a:tr h="304800">
                    <a:tc>
                      <a:txBody>
                        <a:bodyPr/>
                        <a:lstStyle/>
                        <a:p>
                          <a:endParaRPr lang="pt-BR"/>
                        </a:p>
                      </a:txBody>
                      <a:tcPr marL="9254" marR="9254" marT="9254" marB="0" anchor="ctr">
                        <a:blipFill>
                          <a:blip r:embed="rId4"/>
                          <a:stretch>
                            <a:fillRect l="-2273" t="-190000" r="-279545" b="-220000"/>
                          </a:stretch>
                        </a:blipFill>
                      </a:tcP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-40.1</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2330480605"/>
                      </a:ext>
                    </a:extLst>
                  </a:tr>
                  <a:tr h="304800">
                    <a:tc>
                      <a:txBody>
                        <a:bodyPr/>
                        <a:lstStyle/>
                        <a:p>
                          <a:endParaRPr lang="pt-BR"/>
                        </a:p>
                      </a:txBody>
                      <a:tcPr marL="9254" marR="9254" marT="9254" marB="0" anchor="ctr">
                        <a:blipFill>
                          <a:blip r:embed="rId4"/>
                          <a:stretch>
                            <a:fillRect l="-2273" t="-290000" r="-279545" b="-120000"/>
                          </a:stretch>
                        </a:blipFill>
                      </a:tcPr>
                    </a:tc>
                    <a:tc>
                      <a:txBody>
                        <a:bodyPr/>
                        <a:lstStyle/>
                        <a:p>
                          <a:pPr algn="ctr"/>
                          <a:r>
                            <a:rPr lang="pt-BR" sz="1400" u="none" strike="noStrike" dirty="0">
                              <a:effectLst/>
                            </a:rPr>
                            <a:t>1.6</a:t>
                          </a:r>
                          <a:endParaRPr lang="pt-BR" sz="1400" dirty="0"/>
                        </a:p>
                      </a:txBody>
                      <a:tcPr anchor="ctr"/>
                    </a:tc>
                    <a:extLst>
                      <a:ext uri="{0D108BD9-81ED-4DB2-BD59-A6C34878D82A}">
                        <a16:rowId xmlns:a16="http://schemas.microsoft.com/office/drawing/2014/main" val="1013662900"/>
                      </a:ext>
                    </a:extLst>
                  </a:tr>
                  <a:tr h="304800">
                    <a:tc>
                      <a:txBody>
                        <a:bodyPr/>
                        <a:lstStyle/>
                        <a:p>
                          <a:endParaRPr lang="pt-BR"/>
                        </a:p>
                      </a:txBody>
                      <a:tcPr marL="9254" marR="9254" marT="9254" marB="0" anchor="ctr">
                        <a:blipFill>
                          <a:blip r:embed="rId4"/>
                          <a:stretch>
                            <a:fillRect l="-2273" t="-390000" r="-279545" b="-20000"/>
                          </a:stretch>
                        </a:blipFill>
                      </a:tcP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-38.6</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88703227"/>
                      </a:ext>
                    </a:extLst>
                  </a:tr>
                </a:tbl>
              </a:graphicData>
            </a:graphic>
          </p:graphicFrame>
        </mc:Fallback>
      </mc:AlternateContent>
    </p:spTree>
    <p:extLst>
      <p:ext uri="{BB962C8B-B14F-4D97-AF65-F5344CB8AC3E}">
        <p14:creationId xmlns:p14="http://schemas.microsoft.com/office/powerpoint/2010/main" val="3798741358"/>
      </p:ext>
    </p:extLst>
  </p:cSld>
  <p:clrMapOvr>
    <a:masterClrMapping/>
  </p:clrMapOvr>
  <mc:AlternateContent xmlns:mc="http://schemas.openxmlformats.org/markup-compatibility/2006" xmlns:p14="http://schemas.microsoft.com/office/powerpoint/2010/main">
    <mc:Choice Requires="p14">
      <p:transition spd="slow" p14:dur="2000" advTm="40"/>
    </mc:Choice>
    <mc:Fallback xmlns="">
      <p:transition spd="slow" advTm="4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Vertical Impedance Budget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914" y="3720052"/>
            <a:ext cx="5682592" cy="28412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916951"/>
            <a:ext cx="5904656" cy="2794870"/>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1036234107"/>
                  </p:ext>
                </p:extLst>
              </p:nvPr>
            </p:nvGraphicFramePr>
            <p:xfrm>
              <a:off x="7668344" y="2979737"/>
              <a:ext cx="987572" cy="1480630"/>
            </p:xfrm>
            <a:graphic>
              <a:graphicData uri="http://schemas.openxmlformats.org/drawingml/2006/table">
                <a:tbl>
                  <a:tblPr firstRow="1" bandRow="1">
                    <a:tableStyleId>{5C22544A-7EE6-4342-B048-85BDC9FD1C3A}</a:tableStyleId>
                  </a:tblPr>
                  <a:tblGrid>
                    <a:gridCol w="267492">
                      <a:extLst>
                        <a:ext uri="{9D8B030D-6E8A-4147-A177-3AD203B41FA5}">
                          <a16:colId xmlns:a16="http://schemas.microsoft.com/office/drawing/2014/main" val="2073165890"/>
                        </a:ext>
                      </a:extLst>
                    </a:gridCol>
                    <a:gridCol w="720080">
                      <a:extLst>
                        <a:ext uri="{9D8B030D-6E8A-4147-A177-3AD203B41FA5}">
                          <a16:colId xmlns:a16="http://schemas.microsoft.com/office/drawing/2014/main" val="1438609603"/>
                        </a:ext>
                      </a:extLst>
                    </a:gridCol>
                  </a:tblGrid>
                  <a:tr h="442625">
                    <a:tc>
                      <a:txBody>
                        <a:bodyPr/>
                        <a:lstStyle/>
                        <a:p>
                          <a:endParaRPr lang="pt-BR"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pt-BR" sz="1400" b="1" i="1" u="none" strike="noStrike" dirty="0" smtClean="0">
                                        <a:effectLst/>
                                        <a:latin typeface="Cambria Math" panose="02040503050406030204" pitchFamily="18" charset="0"/>
                                      </a:rPr>
                                    </m:ctrlPr>
                                  </m:dPr>
                                  <m:e>
                                    <m:f>
                                      <m:fPr>
                                        <m:ctrlPr>
                                          <a:rPr lang="pt-BR" sz="1400" b="1" i="1" u="none" strike="noStrike" dirty="0" smtClean="0">
                                            <a:effectLst/>
                                            <a:latin typeface="Cambria Math" panose="02040503050406030204" pitchFamily="18" charset="0"/>
                                          </a:rPr>
                                        </m:ctrlPr>
                                      </m:fPr>
                                      <m:num>
                                        <m:r>
                                          <a:rPr lang="pt-BR" sz="1400" b="1" i="1" u="none" strike="noStrike" dirty="0" smtClean="0">
                                            <a:effectLst/>
                                            <a:latin typeface="Cambria Math" panose="02040503050406030204" pitchFamily="18" charset="0"/>
                                          </a:rPr>
                                          <m:t>𝒌𝑽</m:t>
                                        </m:r>
                                      </m:num>
                                      <m:den>
                                        <m:r>
                                          <a:rPr lang="pt-BR" sz="1400" b="1" i="1" u="none" strike="noStrike" dirty="0" smtClean="0">
                                            <a:effectLst/>
                                            <a:latin typeface="Cambria Math" panose="02040503050406030204" pitchFamily="18" charset="0"/>
                                          </a:rPr>
                                          <m:t>𝒑𝑪</m:t>
                                        </m:r>
                                      </m:den>
                                    </m:f>
                                  </m:e>
                                </m:d>
                              </m:oMath>
                            </m:oMathPara>
                          </a14:m>
                          <a:endParaRPr lang="pt-BR" sz="1400" dirty="0"/>
                        </a:p>
                      </a:txBody>
                      <a:tcPr/>
                    </a:tc>
                    <a:extLst>
                      <a:ext uri="{0D108BD9-81ED-4DB2-BD59-A6C34878D82A}">
                        <a16:rowId xmlns:a16="http://schemas.microsoft.com/office/drawing/2014/main" val="2519084381"/>
                      </a:ext>
                    </a:extLst>
                  </a:tr>
                  <a:tr h="238264">
                    <a:tc>
                      <a:txBody>
                        <a:bodyPr/>
                        <a:lstStyle/>
                        <a:p>
                          <a:pPr algn="ctr" fontAlgn="b"/>
                          <a14:m>
                            <m:oMathPara xmlns:m="http://schemas.openxmlformats.org/officeDocument/2006/math">
                              <m:oMathParaPr>
                                <m:jc m:val="centerGroup"/>
                              </m:oMathParaPr>
                              <m:oMath xmlns:m="http://schemas.openxmlformats.org/officeDocument/2006/math">
                                <m:sSubSup>
                                  <m:sSubSupPr>
                                    <m:ctrlPr>
                                      <a:rPr lang="pt-BR" sz="1400" i="1" u="none" strike="noStrike" dirty="0" smtClean="0">
                                        <a:effectLst/>
                                        <a:latin typeface="Cambria Math" panose="02040503050406030204" pitchFamily="18" charset="0"/>
                                      </a:rPr>
                                    </m:ctrlPr>
                                  </m:sSubSupPr>
                                  <m:e>
                                    <m:r>
                                      <a:rPr lang="pt-BR" sz="1400" i="1" u="none" strike="noStrike" dirty="0" smtClean="0">
                                        <a:effectLst/>
                                        <a:latin typeface="Cambria Math" panose="02040503050406030204" pitchFamily="18" charset="0"/>
                                      </a:rPr>
                                      <m:t>𝜅</m:t>
                                    </m:r>
                                  </m:e>
                                  <m:sub>
                                    <m:r>
                                      <a:rPr lang="pt-BR" sz="1400" b="0" i="1" u="none" strike="noStrike" dirty="0" smtClean="0">
                                        <a:effectLst/>
                                        <a:latin typeface="Cambria Math" panose="02040503050406030204" pitchFamily="18" charset="0"/>
                                      </a:rPr>
                                      <m:t>𝑦</m:t>
                                    </m:r>
                                  </m:sub>
                                  <m:sup>
                                    <m:r>
                                      <a:rPr lang="pt-BR" sz="1400" i="1" u="none" strike="noStrike" dirty="0" smtClean="0">
                                        <a:effectLst/>
                                        <a:latin typeface="Cambria Math" panose="02040503050406030204" pitchFamily="18" charset="0"/>
                                      </a:rPr>
                                      <m:t>𝐷</m:t>
                                    </m:r>
                                  </m:sup>
                                </m:sSubSup>
                              </m:oMath>
                            </m:oMathPara>
                          </a14:m>
                          <a:endParaRPr lang="pt-BR" sz="1400" b="0" i="0" u="none" strike="noStrike" dirty="0">
                            <a:solidFill>
                              <a:srgbClr val="000000"/>
                            </a:solidFill>
                            <a:effectLst/>
                            <a:latin typeface="Calibri" panose="020F0502020204030204" pitchFamily="34" charset="0"/>
                          </a:endParaRPr>
                        </a:p>
                      </a:txBody>
                      <a:tcPr marL="9254" marR="9254" marT="9254" marB="0" anchor="ct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-50.9</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2330480605"/>
                      </a:ext>
                    </a:extLst>
                  </a:tr>
                  <a:tr h="238264">
                    <a:tc>
                      <a:txBody>
                        <a:bodyPr/>
                        <a:lstStyle/>
                        <a:p>
                          <a:pPr algn="ctr" fontAlgn="b"/>
                          <a14:m>
                            <m:oMathPara xmlns:m="http://schemas.openxmlformats.org/officeDocument/2006/math">
                              <m:oMathParaPr>
                                <m:jc m:val="centerGroup"/>
                              </m:oMathParaPr>
                              <m:oMath xmlns:m="http://schemas.openxmlformats.org/officeDocument/2006/math">
                                <m:sSubSup>
                                  <m:sSubSupPr>
                                    <m:ctrlPr>
                                      <a:rPr lang="pt-BR" sz="1400" i="1" u="none" strike="noStrike" dirty="0" smtClean="0">
                                        <a:effectLst/>
                                        <a:latin typeface="Cambria Math" panose="02040503050406030204" pitchFamily="18" charset="0"/>
                                      </a:rPr>
                                    </m:ctrlPr>
                                  </m:sSubSupPr>
                                  <m:e>
                                    <m:r>
                                      <a:rPr lang="pt-BR" sz="1400" i="1" u="none" strike="noStrike" dirty="0" smtClean="0">
                                        <a:effectLst/>
                                        <a:latin typeface="Cambria Math" panose="02040503050406030204" pitchFamily="18" charset="0"/>
                                      </a:rPr>
                                      <m:t>𝜅</m:t>
                                    </m:r>
                                  </m:e>
                                  <m:sub>
                                    <m:r>
                                      <a:rPr lang="pt-BR" sz="1400" b="0" i="1" u="none" strike="noStrike" dirty="0" smtClean="0">
                                        <a:effectLst/>
                                        <a:latin typeface="Cambria Math" panose="02040503050406030204" pitchFamily="18" charset="0"/>
                                      </a:rPr>
                                      <m:t>𝑦</m:t>
                                    </m:r>
                                  </m:sub>
                                  <m:sup>
                                    <m:r>
                                      <a:rPr lang="pt-BR" sz="1400" b="0" i="1" u="none" strike="noStrike" dirty="0" smtClean="0">
                                        <a:effectLst/>
                                        <a:latin typeface="Cambria Math" panose="02040503050406030204" pitchFamily="18" charset="0"/>
                                      </a:rPr>
                                      <m:t>𝑄</m:t>
                                    </m:r>
                                  </m:sup>
                                </m:sSubSup>
                              </m:oMath>
                            </m:oMathPara>
                          </a14:m>
                          <a:endParaRPr lang="pt-BR" sz="1400" b="0" i="0" u="none" strike="noStrike" dirty="0">
                            <a:solidFill>
                              <a:srgbClr val="000000"/>
                            </a:solidFill>
                            <a:effectLst/>
                            <a:latin typeface="Calibri" panose="020F0502020204030204" pitchFamily="34" charset="0"/>
                          </a:endParaRPr>
                        </a:p>
                      </a:txBody>
                      <a:tcPr marL="9254" marR="9254" marT="9254" marB="0" anchor="ctr"/>
                    </a:tc>
                    <a:tc>
                      <a:txBody>
                        <a:bodyPr/>
                        <a:lstStyle/>
                        <a:p>
                          <a:pPr algn="ctr"/>
                          <a:r>
                            <a:rPr lang="pt-BR" sz="1400" u="none" strike="noStrike" dirty="0">
                              <a:effectLst/>
                            </a:rPr>
                            <a:t>4.8</a:t>
                          </a:r>
                          <a:endParaRPr lang="pt-BR" sz="1400" dirty="0"/>
                        </a:p>
                      </a:txBody>
                      <a:tcPr anchor="ctr"/>
                    </a:tc>
                    <a:extLst>
                      <a:ext uri="{0D108BD9-81ED-4DB2-BD59-A6C34878D82A}">
                        <a16:rowId xmlns:a16="http://schemas.microsoft.com/office/drawing/2014/main" val="4229385616"/>
                      </a:ext>
                    </a:extLst>
                  </a:tr>
                  <a:tr h="238264">
                    <a:tc>
                      <a:txBody>
                        <a:bodyPr/>
                        <a:lstStyle/>
                        <a:p>
                          <a:pPr algn="ctr" fontAlgn="b"/>
                          <a14:m>
                            <m:oMathPara xmlns:m="http://schemas.openxmlformats.org/officeDocument/2006/math">
                              <m:oMathParaPr>
                                <m:jc m:val="centerGroup"/>
                              </m:oMathParaPr>
                              <m:oMath xmlns:m="http://schemas.openxmlformats.org/officeDocument/2006/math">
                                <m:sSub>
                                  <m:sSubPr>
                                    <m:ctrlPr>
                                      <a:rPr lang="pt-BR" sz="1400" b="0" i="1" u="none" strike="noStrike" dirty="0" smtClean="0">
                                        <a:effectLst/>
                                        <a:latin typeface="Cambria Math" panose="02040503050406030204" pitchFamily="18" charset="0"/>
                                      </a:rPr>
                                    </m:ctrlPr>
                                  </m:sSubPr>
                                  <m:e>
                                    <m:r>
                                      <a:rPr lang="pt-BR" sz="1400" b="0" i="1" u="none" strike="noStrike" dirty="0" smtClean="0">
                                        <a:effectLst/>
                                        <a:latin typeface="Cambria Math" panose="02040503050406030204" pitchFamily="18" charset="0"/>
                                      </a:rPr>
                                      <m:t>𝜅</m:t>
                                    </m:r>
                                  </m:e>
                                  <m:sub>
                                    <m:r>
                                      <a:rPr lang="pt-BR" sz="1400" b="0" i="1" u="none" strike="noStrike" dirty="0" smtClean="0">
                                        <a:effectLst/>
                                        <a:latin typeface="Cambria Math" panose="02040503050406030204" pitchFamily="18" charset="0"/>
                                      </a:rPr>
                                      <m:t>𝑦</m:t>
                                    </m:r>
                                  </m:sub>
                                </m:sSub>
                              </m:oMath>
                            </m:oMathPara>
                          </a14:m>
                          <a:endParaRPr lang="pt-BR" sz="1400" b="0" i="0" u="none" strike="noStrike" dirty="0">
                            <a:solidFill>
                              <a:srgbClr val="000000"/>
                            </a:solidFill>
                            <a:effectLst/>
                            <a:latin typeface="Calibri" panose="020F0502020204030204" pitchFamily="34" charset="0"/>
                          </a:endParaRPr>
                        </a:p>
                      </a:txBody>
                      <a:tcPr marL="9254" marR="9254" marT="9254" marB="0" anchor="ct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-46.0</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88703227"/>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036234107"/>
                  </p:ext>
                </p:extLst>
              </p:nvPr>
            </p:nvGraphicFramePr>
            <p:xfrm>
              <a:off x="7668344" y="2979737"/>
              <a:ext cx="987572" cy="1480630"/>
            </p:xfrm>
            <a:graphic>
              <a:graphicData uri="http://schemas.openxmlformats.org/drawingml/2006/table">
                <a:tbl>
                  <a:tblPr firstRow="1" bandRow="1">
                    <a:tableStyleId>{5C22544A-7EE6-4342-B048-85BDC9FD1C3A}</a:tableStyleId>
                  </a:tblPr>
                  <a:tblGrid>
                    <a:gridCol w="267492">
                      <a:extLst>
                        <a:ext uri="{9D8B030D-6E8A-4147-A177-3AD203B41FA5}">
                          <a16:colId xmlns:a16="http://schemas.microsoft.com/office/drawing/2014/main" val="2073165890"/>
                        </a:ext>
                      </a:extLst>
                    </a:gridCol>
                    <a:gridCol w="720080">
                      <a:extLst>
                        <a:ext uri="{9D8B030D-6E8A-4147-A177-3AD203B41FA5}">
                          <a16:colId xmlns:a16="http://schemas.microsoft.com/office/drawing/2014/main" val="1438609603"/>
                        </a:ext>
                      </a:extLst>
                    </a:gridCol>
                  </a:tblGrid>
                  <a:tr h="566230">
                    <a:tc>
                      <a:txBody>
                        <a:bodyPr/>
                        <a:lstStyle/>
                        <a:p>
                          <a:endParaRPr lang="pt-BR" dirty="0"/>
                        </a:p>
                      </a:txBody>
                      <a:tcPr/>
                    </a:tc>
                    <a:tc>
                      <a:txBody>
                        <a:bodyPr/>
                        <a:lstStyle/>
                        <a:p>
                          <a:endParaRPr lang="pt-BR"/>
                        </a:p>
                      </a:txBody>
                      <a:tcPr>
                        <a:blipFill>
                          <a:blip r:embed="rId4"/>
                          <a:stretch>
                            <a:fillRect l="-37815" t="-1075" r="-4202" b="-173118"/>
                          </a:stretch>
                        </a:blipFill>
                      </a:tcPr>
                    </a:tc>
                    <a:extLst>
                      <a:ext uri="{0D108BD9-81ED-4DB2-BD59-A6C34878D82A}">
                        <a16:rowId xmlns:a16="http://schemas.microsoft.com/office/drawing/2014/main" val="2519084381"/>
                      </a:ext>
                    </a:extLst>
                  </a:tr>
                  <a:tr h="304800">
                    <a:tc>
                      <a:txBody>
                        <a:bodyPr/>
                        <a:lstStyle/>
                        <a:p>
                          <a:endParaRPr lang="pt-BR"/>
                        </a:p>
                      </a:txBody>
                      <a:tcPr marL="9254" marR="9254" marT="9254" marB="0" anchor="ctr">
                        <a:blipFill>
                          <a:blip r:embed="rId4"/>
                          <a:stretch>
                            <a:fillRect l="-2273" t="-184314" r="-281818" b="-215686"/>
                          </a:stretch>
                        </a:blipFill>
                      </a:tcP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-50.9</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2330480605"/>
                      </a:ext>
                    </a:extLst>
                  </a:tr>
                  <a:tr h="304800">
                    <a:tc>
                      <a:txBody>
                        <a:bodyPr/>
                        <a:lstStyle/>
                        <a:p>
                          <a:endParaRPr lang="pt-BR"/>
                        </a:p>
                      </a:txBody>
                      <a:tcPr marL="9254" marR="9254" marT="9254" marB="0" anchor="ctr">
                        <a:blipFill>
                          <a:blip r:embed="rId4"/>
                          <a:stretch>
                            <a:fillRect l="-2273" t="-290000" r="-281818" b="-120000"/>
                          </a:stretch>
                        </a:blipFill>
                      </a:tcPr>
                    </a:tc>
                    <a:tc>
                      <a:txBody>
                        <a:bodyPr/>
                        <a:lstStyle/>
                        <a:p>
                          <a:pPr algn="ctr"/>
                          <a:r>
                            <a:rPr lang="pt-BR" sz="1400" u="none" strike="noStrike" dirty="0">
                              <a:effectLst/>
                            </a:rPr>
                            <a:t>4.8</a:t>
                          </a:r>
                          <a:endParaRPr lang="pt-BR" sz="1400" dirty="0"/>
                        </a:p>
                      </a:txBody>
                      <a:tcPr anchor="ctr"/>
                    </a:tc>
                    <a:extLst>
                      <a:ext uri="{0D108BD9-81ED-4DB2-BD59-A6C34878D82A}">
                        <a16:rowId xmlns:a16="http://schemas.microsoft.com/office/drawing/2014/main" val="4229385616"/>
                      </a:ext>
                    </a:extLst>
                  </a:tr>
                  <a:tr h="304800">
                    <a:tc>
                      <a:txBody>
                        <a:bodyPr/>
                        <a:lstStyle/>
                        <a:p>
                          <a:endParaRPr lang="pt-BR"/>
                        </a:p>
                      </a:txBody>
                      <a:tcPr marL="9254" marR="9254" marT="9254" marB="0" anchor="ctr">
                        <a:blipFill>
                          <a:blip r:embed="rId4"/>
                          <a:stretch>
                            <a:fillRect l="-2273" t="-390000" r="-281818" b="-20000"/>
                          </a:stretch>
                        </a:blipFill>
                      </a:tcPr>
                    </a:tc>
                    <a:tc>
                      <a:txBody>
                        <a:bodyPr/>
                        <a:lstStyle/>
                        <a:p>
                          <a:pPr marL="0" marR="0" indent="0" algn="ctr" defTabSz="914239" rtl="0" eaLnBrk="1" fontAlgn="auto" latinLnBrk="0" hangingPunct="1">
                            <a:lnSpc>
                              <a:spcPct val="100000"/>
                            </a:lnSpc>
                            <a:spcBef>
                              <a:spcPts val="0"/>
                            </a:spcBef>
                            <a:spcAft>
                              <a:spcPts val="0"/>
                            </a:spcAft>
                            <a:buClrTx/>
                            <a:buSzTx/>
                            <a:buFontTx/>
                            <a:buNone/>
                            <a:tabLst/>
                            <a:defRPr/>
                          </a:pPr>
                          <a:r>
                            <a:rPr lang="pt-BR" sz="1400" u="none" strike="noStrike" dirty="0">
                              <a:effectLst/>
                            </a:rPr>
                            <a:t>-46.0</a:t>
                          </a:r>
                          <a:endParaRPr lang="pt-BR" sz="1400" b="0"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88703227"/>
                      </a:ext>
                    </a:extLst>
                  </a:tr>
                </a:tbl>
              </a:graphicData>
            </a:graphic>
          </p:graphicFrame>
        </mc:Fallback>
      </mc:AlternateContent>
    </p:spTree>
    <p:extLst>
      <p:ext uri="{BB962C8B-B14F-4D97-AF65-F5344CB8AC3E}">
        <p14:creationId xmlns:p14="http://schemas.microsoft.com/office/powerpoint/2010/main" val="4137204947"/>
      </p:ext>
    </p:extLst>
  </p:cSld>
  <p:clrMapOvr>
    <a:masterClrMapping/>
  </p:clrMapOvr>
  <mc:AlternateContent xmlns:mc="http://schemas.openxmlformats.org/markup-compatibility/2006" xmlns:p14="http://schemas.microsoft.com/office/powerpoint/2010/main">
    <mc:Choice Requires="p14">
      <p:transition spd="slow" p14:dur="2000" advTm="106"/>
    </mc:Choice>
    <mc:Fallback xmlns="">
      <p:transition spd="slow" advTm="10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Frequency domain analysis</a:t>
            </a:r>
          </a:p>
        </p:txBody>
      </p:sp>
      <mc:AlternateContent xmlns:mc="http://schemas.openxmlformats.org/markup-compatibility/2006" xmlns:a14="http://schemas.microsoft.com/office/drawing/2010/main">
        <mc:Choice Requires="a14">
          <p:sp>
            <p:nvSpPr>
              <p:cNvPr id="11" name="TextBox 10"/>
              <p:cNvSpPr txBox="1"/>
              <p:nvPr/>
            </p:nvSpPr>
            <p:spPr>
              <a:xfrm>
                <a:off x="539552" y="1816571"/>
                <a:ext cx="7961603" cy="827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sSup>
                                <m:sSupPr>
                                  <m:ctrlPr>
                                    <a:rPr lang="pt-BR" b="0" i="1" smtClean="0">
                                      <a:latin typeface="Cambria Math" panose="02040503050406030204" pitchFamily="18" charset="0"/>
                                    </a:rPr>
                                  </m:ctrlPr>
                                </m:sSupPr>
                                <m:e>
                                  <m:r>
                                    <m:rPr>
                                      <m:sty m:val="p"/>
                                    </m:rPr>
                                    <a:rPr lang="pt-BR" i="0" smtClean="0">
                                      <a:latin typeface="Cambria Math" panose="02040503050406030204" pitchFamily="18" charset="0"/>
                                    </a:rPr>
                                    <m:t>Ω</m:t>
                                  </m:r>
                                </m:e>
                                <m:sup>
                                  <m:r>
                                    <a:rPr lang="pt-BR" b="0" i="1" smtClean="0">
                                      <a:latin typeface="Cambria Math" panose="02040503050406030204" pitchFamily="18" charset="0"/>
                                    </a:rPr>
                                    <m:t>𝜇</m:t>
                                  </m:r>
                                </m:sup>
                              </m:sSup>
                              <m:r>
                                <a:rPr lang="pt-BR" b="0" i="1" smtClean="0">
                                  <a:latin typeface="Cambria Math" panose="02040503050406030204" pitchFamily="18" charset="0"/>
                                </a:rPr>
                                <m:t>−</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𝑥</m:t>
                                  </m:r>
                                </m:sub>
                              </m:sSub>
                            </m:num>
                            <m:den>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𝑠</m:t>
                                  </m:r>
                                </m:sub>
                              </m:sSub>
                            </m:den>
                          </m:f>
                          <m:r>
                            <a:rPr lang="pt-BR" b="0" i="1" smtClean="0">
                              <a:latin typeface="Cambria Math" panose="02040503050406030204" pitchFamily="18" charset="0"/>
                            </a:rPr>
                            <m:t> −</m:t>
                          </m:r>
                          <m:r>
                            <a:rPr lang="pt-BR" b="0" i="1" smtClean="0">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𝑖</m:t>
                          </m:r>
                          <m:d>
                            <m:dPr>
                              <m:ctrlPr>
                                <a:rPr lang="pt-BR" i="1">
                                  <a:latin typeface="Cambria Math" panose="02040503050406030204" pitchFamily="18" charset="0"/>
                                </a:rPr>
                              </m:ctrlPr>
                            </m:dPr>
                            <m:e>
                              <m:f>
                                <m:fPr>
                                  <m:ctrlPr>
                                    <a:rPr lang="pt-BR" i="1">
                                      <a:latin typeface="Cambria Math" panose="02040503050406030204" pitchFamily="18" charset="0"/>
                                    </a:rPr>
                                  </m:ctrlPr>
                                </m:fPr>
                                <m:num>
                                  <m:r>
                                    <a:rPr lang="pt-BR" i="1">
                                      <a:latin typeface="Cambria Math" panose="02040503050406030204" pitchFamily="18" charset="0"/>
                                    </a:rPr>
                                    <m:t>1</m:t>
                                  </m:r>
                                </m:num>
                                <m:den>
                                  <m:sSub>
                                    <m:sSubPr>
                                      <m:ctrlPr>
                                        <a:rPr lang="pt-BR" i="1">
                                          <a:latin typeface="Cambria Math" panose="02040503050406030204" pitchFamily="18" charset="0"/>
                                        </a:rPr>
                                      </m:ctrlPr>
                                    </m:sSubPr>
                                    <m:e>
                                      <m:r>
                                        <a:rPr lang="pt-BR" i="1">
                                          <a:latin typeface="Cambria Math" panose="02040503050406030204" pitchFamily="18" charset="0"/>
                                        </a:rPr>
                                        <m:t>𝜏</m:t>
                                      </m:r>
                                    </m:e>
                                    <m:sub>
                                      <m:r>
                                        <a:rPr lang="pt-BR" i="1">
                                          <a:latin typeface="Cambria Math" panose="02040503050406030204" pitchFamily="18" charset="0"/>
                                        </a:rPr>
                                        <m:t>𝑥</m:t>
                                      </m:r>
                                    </m:sub>
                                  </m:sSub>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𝑠</m:t>
                                      </m:r>
                                    </m:sub>
                                  </m:sSub>
                                </m:den>
                              </m:f>
                              <m:r>
                                <a:rPr lang="pt-BR" i="1">
                                  <a:latin typeface="Cambria Math" panose="02040503050406030204" pitchFamily="18" charset="0"/>
                                </a:rPr>
                                <m:t>+ </m:t>
                              </m:r>
                              <m:f>
                                <m:fPr>
                                  <m:ctrlPr>
                                    <a:rPr lang="pt-BR" i="1">
                                      <a:latin typeface="Cambria Math" panose="02040503050406030204" pitchFamily="18" charset="0"/>
                                    </a:rPr>
                                  </m:ctrlPr>
                                </m:fPr>
                                <m:num>
                                  <m:d>
                                    <m:dPr>
                                      <m:begChr m:val="|"/>
                                      <m:endChr m:val="|"/>
                                      <m:ctrlPr>
                                        <a:rPr lang="pt-BR" i="1">
                                          <a:latin typeface="Cambria Math" panose="02040503050406030204" pitchFamily="18" charset="0"/>
                                        </a:rPr>
                                      </m:ctrlPr>
                                    </m:dPr>
                                    <m:e>
                                      <m:r>
                                        <a:rPr lang="pt-BR" i="1">
                                          <a:latin typeface="Cambria Math" panose="02040503050406030204" pitchFamily="18" charset="0"/>
                                        </a:rPr>
                                        <m:t>𝑚</m:t>
                                      </m:r>
                                    </m:e>
                                  </m:d>
                                  <m:r>
                                    <a:rPr lang="pt-BR" i="1">
                                      <a:latin typeface="Cambria Math" panose="02040503050406030204" pitchFamily="18" charset="0"/>
                                    </a:rPr>
                                    <m:t>+2</m:t>
                                  </m:r>
                                  <m:r>
                                    <a:rPr lang="pt-BR" i="1">
                                      <a:latin typeface="Cambria Math" panose="02040503050406030204" pitchFamily="18" charset="0"/>
                                    </a:rPr>
                                    <m:t>𝑙</m:t>
                                  </m:r>
                                </m:num>
                                <m:den>
                                  <m:sSub>
                                    <m:sSubPr>
                                      <m:ctrlPr>
                                        <a:rPr lang="pt-BR" i="1">
                                          <a:latin typeface="Cambria Math" panose="02040503050406030204" pitchFamily="18" charset="0"/>
                                        </a:rPr>
                                      </m:ctrlPr>
                                    </m:sSubPr>
                                    <m:e>
                                      <m:r>
                                        <a:rPr lang="pt-BR" i="1">
                                          <a:latin typeface="Cambria Math" panose="02040503050406030204" pitchFamily="18" charset="0"/>
                                        </a:rPr>
                                        <m:t>𝜏</m:t>
                                      </m:r>
                                    </m:e>
                                    <m:sub>
                                      <m:r>
                                        <a:rPr lang="pt-BR" i="1">
                                          <a:latin typeface="Cambria Math" panose="02040503050406030204" pitchFamily="18" charset="0"/>
                                        </a:rPr>
                                        <m:t>𝑠</m:t>
                                      </m:r>
                                    </m:sub>
                                  </m:sSub>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𝑠</m:t>
                                      </m:r>
                                    </m:sub>
                                  </m:sSub>
                                </m:den>
                              </m:f>
                            </m:e>
                          </m:d>
                        </m:e>
                      </m:d>
                      <m:sSubSup>
                        <m:sSubSupPr>
                          <m:ctrlPr>
                            <a:rPr lang="pt-BR" b="0" i="1" smtClean="0">
                              <a:latin typeface="Cambria Math" panose="02040503050406030204" pitchFamily="18" charset="0"/>
                            </a:rPr>
                          </m:ctrlPr>
                        </m:sSubSupPr>
                        <m:e>
                          <m:r>
                            <a:rPr lang="pt-BR" b="0" i="1" smtClean="0">
                              <a:latin typeface="Cambria Math" panose="02040503050406030204" pitchFamily="18" charset="0"/>
                            </a:rPr>
                            <m:t>𝑎</m:t>
                          </m:r>
                        </m:e>
                        <m:sub>
                          <m:r>
                            <a:rPr lang="pt-BR" b="0" i="1" smtClean="0">
                              <a:latin typeface="Cambria Math" panose="02040503050406030204" pitchFamily="18" charset="0"/>
                            </a:rPr>
                            <m:t>𝑚</m:t>
                          </m:r>
                        </m:sub>
                        <m:sup>
                          <m:r>
                            <a:rPr lang="pt-BR" b="0" i="1" smtClean="0">
                              <a:latin typeface="Cambria Math" panose="02040503050406030204" pitchFamily="18" charset="0"/>
                            </a:rPr>
                            <m:t>𝑙</m:t>
                          </m:r>
                        </m:sup>
                      </m:sSubSup>
                      <m:r>
                        <a:rPr lang="pt-BR" b="0" i="1" smtClean="0">
                          <a:latin typeface="Cambria Math" panose="02040503050406030204" pitchFamily="18" charset="0"/>
                        </a:rPr>
                        <m:t>=−</m:t>
                      </m:r>
                      <m:r>
                        <a:rPr lang="pt-BR" b="0" i="1" smtClean="0">
                          <a:latin typeface="Cambria Math" panose="02040503050406030204" pitchFamily="18" charset="0"/>
                        </a:rPr>
                        <m:t>𝑖</m:t>
                      </m:r>
                      <m:f>
                        <m:fPr>
                          <m:ctrlPr>
                            <a:rPr lang="pt-BR" b="0" i="1" smtClean="0">
                              <a:latin typeface="Cambria Math" panose="02040503050406030204" pitchFamily="18" charset="0"/>
                            </a:rPr>
                          </m:ctrlPr>
                        </m:fPr>
                        <m:num>
                          <m:sSub>
                            <m:sSubPr>
                              <m:ctrlPr>
                                <a:rPr lang="pt-BR" b="0" i="1" smtClean="0">
                                  <a:latin typeface="Cambria Math" panose="02040503050406030204" pitchFamily="18" charset="0"/>
                                </a:rPr>
                              </m:ctrlPr>
                            </m:sSubPr>
                            <m:e>
                              <m:r>
                                <a:rPr lang="pt-BR" b="0" i="1" smtClean="0">
                                  <a:latin typeface="Cambria Math" panose="02040503050406030204" pitchFamily="18" charset="0"/>
                                </a:rPr>
                                <m:t>𝐼</m:t>
                              </m:r>
                            </m:e>
                            <m:sub>
                              <m:r>
                                <a:rPr lang="pt-BR" b="0" i="1" smtClean="0">
                                  <a:latin typeface="Cambria Math" panose="02040503050406030204" pitchFamily="18" charset="0"/>
                                </a:rPr>
                                <m:t>𝑏</m:t>
                              </m:r>
                            </m:sub>
                          </m:sSub>
                          <m:r>
                            <a:rPr lang="pt-BR" b="0" i="1" smtClean="0">
                              <a:latin typeface="Cambria Math" panose="02040503050406030204" pitchFamily="18" charset="0"/>
                            </a:rPr>
                            <m:t>𝑀</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0</m:t>
                              </m:r>
                            </m:sub>
                          </m:sSub>
                        </m:num>
                        <m:den>
                          <m:r>
                            <a:rPr lang="pt-BR" b="0" i="1" smtClean="0">
                              <a:latin typeface="Cambria Math" panose="02040503050406030204" pitchFamily="18" charset="0"/>
                            </a:rPr>
                            <m:t>4</m:t>
                          </m:r>
                          <m:r>
                            <a:rPr lang="pt-BR" b="0" i="1" smtClean="0">
                              <a:latin typeface="Cambria Math" panose="02040503050406030204" pitchFamily="18" charset="0"/>
                            </a:rPr>
                            <m:t>𝜋</m:t>
                          </m:r>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sSub>
                                    <m:sSubPr>
                                      <m:ctrlPr>
                                        <a:rPr lang="pt-BR" b="0" i="1" smtClean="0">
                                          <a:latin typeface="Cambria Math" panose="02040503050406030204" pitchFamily="18" charset="0"/>
                                        </a:rPr>
                                      </m:ctrlPr>
                                    </m:sSubPr>
                                    <m:e>
                                      <m:r>
                                        <a:rPr lang="pt-BR" b="0" i="1" smtClean="0">
                                          <a:latin typeface="Cambria Math" panose="02040503050406030204" pitchFamily="18" charset="0"/>
                                        </a:rPr>
                                        <m:t>𝐸</m:t>
                                      </m:r>
                                    </m:e>
                                    <m:sub>
                                      <m:r>
                                        <a:rPr lang="pt-BR" b="0" i="1" smtClean="0">
                                          <a:latin typeface="Cambria Math" panose="02040503050406030204" pitchFamily="18" charset="0"/>
                                        </a:rPr>
                                        <m:t>0</m:t>
                                      </m:r>
                                    </m:sub>
                                  </m:sSub>
                                </m:num>
                                <m:den>
                                  <m:r>
                                    <a:rPr lang="pt-BR" b="0" i="1" smtClean="0">
                                      <a:latin typeface="Cambria Math" panose="02040503050406030204" pitchFamily="18" charset="0"/>
                                    </a:rPr>
                                    <m:t>𝑒</m:t>
                                  </m:r>
                                </m:den>
                              </m:f>
                            </m:e>
                          </m:d>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𝑠</m:t>
                              </m:r>
                            </m:sub>
                          </m:sSub>
                        </m:den>
                      </m:f>
                      <m:nary>
                        <m:naryPr>
                          <m:chr m:val="∑"/>
                          <m:supHide m:val="on"/>
                          <m:ctrlPr>
                            <a:rPr lang="pt-BR" i="1">
                              <a:latin typeface="Cambria Math" panose="02040503050406030204" pitchFamily="18" charset="0"/>
                            </a:rPr>
                          </m:ctrlPr>
                        </m:naryPr>
                        <m:sub>
                          <m:r>
                            <a:rPr lang="pt-BR" b="0" i="1" smtClean="0">
                              <a:latin typeface="Cambria Math" panose="02040503050406030204" pitchFamily="18" charset="0"/>
                            </a:rPr>
                            <m:t>𝑛</m:t>
                          </m:r>
                          <m:r>
                            <a:rPr lang="pt-BR" i="1">
                              <a:latin typeface="Cambria Math" panose="02040503050406030204" pitchFamily="18" charset="0"/>
                            </a:rPr>
                            <m:t>,</m:t>
                          </m:r>
                          <m:r>
                            <a:rPr lang="pt-BR" b="0" i="1" smtClean="0">
                              <a:latin typeface="Cambria Math" panose="02040503050406030204" pitchFamily="18" charset="0"/>
                            </a:rPr>
                            <m:t>𝑘</m:t>
                          </m:r>
                          <m:r>
                            <a:rPr lang="pt-BR" i="1">
                              <a:latin typeface="Cambria Math" panose="02040503050406030204" pitchFamily="18" charset="0"/>
                            </a:rPr>
                            <m:t> </m:t>
                          </m:r>
                        </m:sub>
                        <m:sup/>
                        <m:e>
                          <m:sSubSup>
                            <m:sSubSupPr>
                              <m:ctrlPr>
                                <a:rPr lang="pt-BR" i="1">
                                  <a:latin typeface="Cambria Math" panose="02040503050406030204" pitchFamily="18" charset="0"/>
                                </a:rPr>
                              </m:ctrlPr>
                            </m:sSubSupPr>
                            <m:e>
                              <m:d>
                                <m:dPr>
                                  <m:ctrlPr>
                                    <a:rPr lang="pt-BR" i="1">
                                      <a:latin typeface="Cambria Math" panose="02040503050406030204" pitchFamily="18" charset="0"/>
                                    </a:rPr>
                                  </m:ctrlPr>
                                </m:dPr>
                                <m:e>
                                  <m:sSubSup>
                                    <m:sSubSupPr>
                                      <m:ctrlPr>
                                        <a:rPr lang="pt-BR" i="1">
                                          <a:latin typeface="Cambria Math" panose="02040503050406030204" pitchFamily="18" charset="0"/>
                                        </a:rPr>
                                      </m:ctrlPr>
                                    </m:sSubSupPr>
                                    <m:e>
                                      <m:r>
                                        <a:rPr lang="pt-BR" i="1">
                                          <a:latin typeface="Cambria Math" panose="02040503050406030204" pitchFamily="18" charset="0"/>
                                        </a:rPr>
                                        <m:t>𝑁</m:t>
                                      </m:r>
                                    </m:e>
                                    <m:sub>
                                      <m:r>
                                        <a:rPr lang="pt-BR" i="1">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𝑛</m:t>
                                      </m:r>
                                    </m:sub>
                                    <m:sup>
                                      <m:r>
                                        <a:rPr lang="pt-BR" i="1">
                                          <a:latin typeface="Cambria Math" panose="02040503050406030204" pitchFamily="18" charset="0"/>
                                        </a:rPr>
                                        <m:t>𝑙</m:t>
                                      </m:r>
                                      <m:r>
                                        <a:rPr lang="pt-BR" i="1">
                                          <a:latin typeface="Cambria Math" panose="02040503050406030204" pitchFamily="18" charset="0"/>
                                        </a:rPr>
                                        <m:t>,</m:t>
                                      </m:r>
                                      <m:r>
                                        <a:rPr lang="pt-BR" i="1">
                                          <a:latin typeface="Cambria Math" panose="02040503050406030204" pitchFamily="18" charset="0"/>
                                        </a:rPr>
                                        <m:t>𝑘</m:t>
                                      </m:r>
                                    </m:sup>
                                  </m:sSubSup>
                                  <m:r>
                                    <a:rPr lang="pt-BR" i="1">
                                      <a:latin typeface="Cambria Math" panose="02040503050406030204" pitchFamily="18" charset="0"/>
                                    </a:rPr>
                                    <m:t>+</m:t>
                                  </m:r>
                                  <m:sSubSup>
                                    <m:sSubSupPr>
                                      <m:ctrlPr>
                                        <a:rPr lang="pt-BR" i="1">
                                          <a:latin typeface="Cambria Math" panose="02040503050406030204" pitchFamily="18" charset="0"/>
                                        </a:rPr>
                                      </m:ctrlPr>
                                    </m:sSubSupPr>
                                    <m:e>
                                      <m:r>
                                        <a:rPr lang="pt-BR" i="1">
                                          <a:latin typeface="Cambria Math" panose="02040503050406030204" pitchFamily="18" charset="0"/>
                                        </a:rPr>
                                        <m:t>𝑂</m:t>
                                      </m:r>
                                    </m:e>
                                    <m:sub>
                                      <m:r>
                                        <a:rPr lang="pt-BR" i="1">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𝑛</m:t>
                                      </m:r>
                                    </m:sub>
                                    <m:sup>
                                      <m:r>
                                        <a:rPr lang="pt-BR" i="1">
                                          <a:latin typeface="Cambria Math" panose="02040503050406030204" pitchFamily="18" charset="0"/>
                                        </a:rPr>
                                        <m:t>𝑙</m:t>
                                      </m:r>
                                      <m:r>
                                        <a:rPr lang="pt-BR" i="1">
                                          <a:latin typeface="Cambria Math" panose="02040503050406030204" pitchFamily="18" charset="0"/>
                                        </a:rPr>
                                        <m:t>,</m:t>
                                      </m:r>
                                      <m:r>
                                        <a:rPr lang="pt-BR" i="1">
                                          <a:latin typeface="Cambria Math" panose="02040503050406030204" pitchFamily="18" charset="0"/>
                                        </a:rPr>
                                        <m:t>𝑘</m:t>
                                      </m:r>
                                    </m:sup>
                                  </m:sSubSup>
                                </m:e>
                              </m:d>
                              <m:r>
                                <a:rPr lang="pt-BR" i="1">
                                  <a:latin typeface="Cambria Math" panose="02040503050406030204" pitchFamily="18" charset="0"/>
                                </a:rPr>
                                <m:t>𝑎</m:t>
                              </m:r>
                            </m:e>
                            <m:sub>
                              <m:r>
                                <a:rPr lang="pt-BR" i="1">
                                  <a:latin typeface="Cambria Math" panose="02040503050406030204" pitchFamily="18" charset="0"/>
                                </a:rPr>
                                <m:t>𝑛</m:t>
                              </m:r>
                            </m:sub>
                            <m:sup>
                              <m:r>
                                <a:rPr lang="pt-BR" i="1">
                                  <a:latin typeface="Cambria Math" panose="02040503050406030204" pitchFamily="18" charset="0"/>
                                </a:rPr>
                                <m:t>𝑘</m:t>
                              </m:r>
                            </m:sup>
                          </m:sSubSup>
                        </m:e>
                      </m:nary>
                    </m:oMath>
                  </m:oMathPara>
                </a14:m>
                <a:endParaRPr lang="pt-BR" b="0" i="1" dirty="0">
                  <a:latin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39552" y="1816571"/>
                <a:ext cx="7961603" cy="827214"/>
              </a:xfrm>
              <a:prstGeom prst="rect">
                <a:avLst/>
              </a:prstGeom>
              <a:blipFill>
                <a:blip r:embed="rId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89579" y="3291449"/>
                <a:ext cx="7061549" cy="8780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BR" i="1" smtClean="0">
                              <a:latin typeface="Cambria Math" panose="02040503050406030204" pitchFamily="18" charset="0"/>
                            </a:rPr>
                          </m:ctrlPr>
                        </m:sSubSupPr>
                        <m:e>
                          <m:r>
                            <a:rPr lang="pt-BR" b="0" i="1" smtClean="0">
                              <a:latin typeface="Cambria Math" panose="02040503050406030204" pitchFamily="18" charset="0"/>
                            </a:rPr>
                            <m:t>𝑁</m:t>
                          </m:r>
                        </m:e>
                        <m:sub>
                          <m:r>
                            <a:rPr lang="pt-BR" i="1">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𝑛</m:t>
                          </m:r>
                        </m:sub>
                        <m:sup>
                          <m:r>
                            <a:rPr lang="pt-BR" i="1">
                              <a:latin typeface="Cambria Math" panose="02040503050406030204" pitchFamily="18" charset="0"/>
                            </a:rPr>
                            <m:t>𝑙</m:t>
                          </m:r>
                          <m:r>
                            <a:rPr lang="pt-BR" i="1">
                              <a:latin typeface="Cambria Math" panose="02040503050406030204" pitchFamily="18" charset="0"/>
                            </a:rPr>
                            <m:t>,</m:t>
                          </m:r>
                          <m:r>
                            <a:rPr lang="pt-BR" i="1">
                              <a:latin typeface="Cambria Math" panose="02040503050406030204" pitchFamily="18" charset="0"/>
                            </a:rPr>
                            <m:t>𝑘</m:t>
                          </m:r>
                        </m:sup>
                      </m:sSubSup>
                      <m:r>
                        <a:rPr lang="pt-BR" b="0" i="1" smtClean="0">
                          <a:latin typeface="Cambria Math" panose="02040503050406030204" pitchFamily="18" charset="0"/>
                        </a:rPr>
                        <m:t>=</m:t>
                      </m:r>
                      <m:sSup>
                        <m:sSupPr>
                          <m:ctrlPr>
                            <a:rPr lang="pt-BR" b="0" i="1" smtClean="0">
                              <a:latin typeface="Cambria Math" panose="02040503050406030204" pitchFamily="18" charset="0"/>
                            </a:rPr>
                          </m:ctrlPr>
                        </m:sSupPr>
                        <m:e>
                          <m:r>
                            <a:rPr lang="pt-BR" b="0" i="1" smtClean="0">
                              <a:latin typeface="Cambria Math" panose="02040503050406030204" pitchFamily="18" charset="0"/>
                            </a:rPr>
                            <m:t>𝑖</m:t>
                          </m:r>
                        </m:e>
                        <m:sup>
                          <m:r>
                            <a:rPr lang="pt-BR" b="0" i="1" smtClean="0">
                              <a:latin typeface="Cambria Math" panose="02040503050406030204" pitchFamily="18" charset="0"/>
                            </a:rPr>
                            <m:t>𝑚</m:t>
                          </m:r>
                          <m:r>
                            <a:rPr lang="pt-BR" b="0" i="1" smtClean="0">
                              <a:latin typeface="Cambria Math" panose="02040503050406030204" pitchFamily="18" charset="0"/>
                            </a:rPr>
                            <m:t>−</m:t>
                          </m:r>
                          <m:r>
                            <a:rPr lang="pt-BR" b="0" i="1" smtClean="0">
                              <a:latin typeface="Cambria Math" panose="02040503050406030204" pitchFamily="18" charset="0"/>
                            </a:rPr>
                            <m:t>𝑛</m:t>
                          </m:r>
                        </m:sup>
                      </m:sSup>
                      <m:nary>
                        <m:naryPr>
                          <m:chr m:val="∑"/>
                          <m:ctrlPr>
                            <a:rPr lang="pt-BR" b="0" i="1" smtClean="0">
                              <a:latin typeface="Cambria Math" panose="02040503050406030204" pitchFamily="18" charset="0"/>
                            </a:rPr>
                          </m:ctrlPr>
                        </m:naryPr>
                        <m:sub>
                          <m:r>
                            <a:rPr lang="pt-BR" b="0" i="1" smtClean="0">
                              <a:latin typeface="Cambria Math" panose="02040503050406030204" pitchFamily="18" charset="0"/>
                            </a:rPr>
                            <m:t>𝑝</m:t>
                          </m:r>
                          <m:r>
                            <a:rPr lang="pt-BR" b="0" i="1" smtClean="0">
                              <a:latin typeface="Cambria Math" panose="02040503050406030204" pitchFamily="18" charset="0"/>
                            </a:rPr>
                            <m:t>=−∞</m:t>
                          </m:r>
                        </m:sub>
                        <m:sup>
                          <m:r>
                            <a:rPr lang="pt-BR" b="0" i="1" smtClean="0">
                              <a:latin typeface="Cambria Math" panose="02040503050406030204" pitchFamily="18" charset="0"/>
                            </a:rPr>
                            <m:t>∞</m:t>
                          </m:r>
                        </m:sup>
                        <m:e>
                          <m:d>
                            <m:dPr>
                              <m:begChr m:val="⟨"/>
                              <m:endChr m:val="⟩"/>
                              <m:ctrlPr>
                                <a:rPr lang="pt-BR" b="0" i="1" smtClean="0">
                                  <a:latin typeface="Cambria Math" panose="02040503050406030204" pitchFamily="18" charset="0"/>
                                </a:rPr>
                              </m:ctrlPr>
                            </m:dPr>
                            <m:e>
                              <m:r>
                                <a:rPr lang="pt-BR" b="0" i="1" smtClean="0">
                                  <a:latin typeface="Cambria Math" panose="02040503050406030204" pitchFamily="18" charset="0"/>
                                </a:rPr>
                                <m:t>𝛽</m:t>
                              </m:r>
                            </m:e>
                          </m:d>
                          <m:sSub>
                            <m:sSubPr>
                              <m:ctrlPr>
                                <a:rPr lang="pt-BR" b="0" i="1" smtClean="0">
                                  <a:latin typeface="Cambria Math" panose="02040503050406030204" pitchFamily="18" charset="0"/>
                                </a:rPr>
                              </m:ctrlPr>
                            </m:sSubPr>
                            <m:e>
                              <m:d>
                                <m:dPr>
                                  <m:begChr m:val="⟨"/>
                                  <m:endChr m:val="⟩"/>
                                  <m:ctrlPr>
                                    <a:rPr lang="pt-BR" b="0" i="1" smtClean="0">
                                      <a:latin typeface="Cambria Math" panose="02040503050406030204" pitchFamily="18" charset="0"/>
                                    </a:rPr>
                                  </m:ctrlPr>
                                </m:dPr>
                                <m:e>
                                  <m:sSup>
                                    <m:sSupPr>
                                      <m:ctrlPr>
                                        <a:rPr lang="pt-BR" b="0" i="1" smtClean="0">
                                          <a:latin typeface="Cambria Math" panose="02040503050406030204" pitchFamily="18" charset="0"/>
                                        </a:rPr>
                                      </m:ctrlPr>
                                    </m:sSupPr>
                                    <m:e>
                                      <m:r>
                                        <a:rPr lang="pt-BR" i="1">
                                          <a:latin typeface="Cambria Math" panose="02040503050406030204" pitchFamily="18" charset="0"/>
                                        </a:rPr>
                                        <m:t>𝑍</m:t>
                                      </m:r>
                                    </m:e>
                                    <m:sup>
                                      <m:r>
                                        <a:rPr lang="pt-BR" b="0" i="1" smtClean="0">
                                          <a:latin typeface="Cambria Math" panose="02040503050406030204" pitchFamily="18" charset="0"/>
                                        </a:rPr>
                                        <m:t>𝑇</m:t>
                                      </m:r>
                                    </m:sup>
                                  </m:sSup>
                                  <m:d>
                                    <m:dPr>
                                      <m:ctrlPr>
                                        <a:rPr lang="pt-BR" i="1">
                                          <a:latin typeface="Cambria Math" panose="02040503050406030204" pitchFamily="18" charset="0"/>
                                        </a:rPr>
                                      </m:ctrlPr>
                                    </m:dPr>
                                    <m:e>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𝑝</m:t>
                                          </m:r>
                                        </m:sub>
                                      </m:sSub>
                                    </m:e>
                                  </m:d>
                                </m:e>
                              </m:d>
                            </m:e>
                            <m:sub>
                              <m:r>
                                <a:rPr lang="pt-BR" b="0" i="1" smtClean="0">
                                  <a:latin typeface="Cambria Math" panose="02040503050406030204" pitchFamily="18" charset="0"/>
                                </a:rPr>
                                <m:t>𝛽</m:t>
                              </m:r>
                            </m:sub>
                          </m:sSub>
                          <m:sSub>
                            <m:sSubPr>
                              <m:ctrlPr>
                                <a:rPr lang="pt-BR" b="0" i="1" smtClean="0">
                                  <a:latin typeface="Cambria Math" panose="02040503050406030204" pitchFamily="18" charset="0"/>
                                </a:rPr>
                              </m:ctrlPr>
                            </m:sSubPr>
                            <m:e>
                              <m:r>
                                <a:rPr lang="pt-BR" b="0" i="1" smtClean="0">
                                  <a:latin typeface="Cambria Math" panose="02040503050406030204" pitchFamily="18" charset="0"/>
                                </a:rPr>
                                <m:t>h</m:t>
                              </m:r>
                            </m:e>
                            <m:sub>
                              <m:r>
                                <a:rPr lang="pt-BR" b="0" i="1" smtClean="0">
                                  <a:latin typeface="Cambria Math" panose="02040503050406030204" pitchFamily="18" charset="0"/>
                                </a:rPr>
                                <m:t>𝑚𝑙</m:t>
                              </m:r>
                            </m:sub>
                          </m:sSub>
                          <m:sSub>
                            <m:sSubPr>
                              <m:ctrlPr>
                                <a:rPr lang="pt-BR" b="0" i="1" smtClean="0">
                                  <a:latin typeface="Cambria Math" panose="02040503050406030204" pitchFamily="18" charset="0"/>
                                </a:rPr>
                              </m:ctrlPr>
                            </m:sSubPr>
                            <m:e>
                              <m:d>
                                <m:dPr>
                                  <m:ctrlPr>
                                    <a:rPr lang="pt-BR" b="0" i="1" smtClean="0">
                                      <a:latin typeface="Cambria Math" panose="02040503050406030204" pitchFamily="18" charset="0"/>
                                    </a:rPr>
                                  </m:ctrlPr>
                                </m:dPr>
                                <m:e>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𝑝</m:t>
                                      </m:r>
                                    </m:sub>
                                  </m:sSub>
                                  <m:r>
                                    <a:rPr lang="pt-BR" i="1">
                                      <a:latin typeface="Cambria Math" panose="02040503050406030204" pitchFamily="18" charset="0"/>
                                    </a:rPr>
                                    <m:t>−</m:t>
                                  </m:r>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𝜉</m:t>
                                          </m:r>
                                        </m:e>
                                        <m:sub>
                                          <m:r>
                                            <a:rPr lang="pt-BR" i="1">
                                              <a:latin typeface="Cambria Math" panose="02040503050406030204" pitchFamily="18" charset="0"/>
                                            </a:rPr>
                                            <m:t>𝑥</m:t>
                                          </m:r>
                                        </m:sub>
                                      </m:sSub>
                                    </m:num>
                                    <m:den>
                                      <m:r>
                                        <a:rPr lang="pt-BR" i="1">
                                          <a:latin typeface="Cambria Math" panose="02040503050406030204" pitchFamily="18" charset="0"/>
                                        </a:rPr>
                                        <m:t>𝜂</m:t>
                                      </m:r>
                                    </m:den>
                                  </m:f>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0</m:t>
                                      </m:r>
                                    </m:sub>
                                  </m:sSub>
                                </m:e>
                              </m:d>
                              <m:r>
                                <a:rPr lang="pt-BR" b="0" i="1" smtClean="0">
                                  <a:latin typeface="Cambria Math" panose="02040503050406030204" pitchFamily="18" charset="0"/>
                                </a:rPr>
                                <m:t>h</m:t>
                              </m:r>
                            </m:e>
                            <m:sub>
                              <m:r>
                                <a:rPr lang="pt-BR" b="0" i="1" smtClean="0">
                                  <a:latin typeface="Cambria Math" panose="02040503050406030204" pitchFamily="18" charset="0"/>
                                </a:rPr>
                                <m:t>𝑛𝑘</m:t>
                              </m:r>
                            </m:sub>
                          </m:sSub>
                          <m:d>
                            <m:dPr>
                              <m:ctrlPr>
                                <a:rPr lang="pt-BR" b="0" i="1" smtClean="0">
                                  <a:latin typeface="Cambria Math" panose="02040503050406030204" pitchFamily="18" charset="0"/>
                                </a:rPr>
                              </m:ctrlPr>
                            </m:dPr>
                            <m:e>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𝑝</m:t>
                                  </m:r>
                                </m:sub>
                              </m:sSub>
                              <m:r>
                                <a:rPr lang="pt-BR" i="1">
                                  <a:latin typeface="Cambria Math" panose="02040503050406030204" pitchFamily="18" charset="0"/>
                                </a:rPr>
                                <m:t>−</m:t>
                              </m:r>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𝜉</m:t>
                                      </m:r>
                                    </m:e>
                                    <m:sub>
                                      <m:r>
                                        <a:rPr lang="pt-BR" i="1">
                                          <a:latin typeface="Cambria Math" panose="02040503050406030204" pitchFamily="18" charset="0"/>
                                        </a:rPr>
                                        <m:t>𝑥</m:t>
                                      </m:r>
                                    </m:sub>
                                  </m:sSub>
                                </m:num>
                                <m:den>
                                  <m:r>
                                    <a:rPr lang="pt-BR" i="1">
                                      <a:latin typeface="Cambria Math" panose="02040503050406030204" pitchFamily="18" charset="0"/>
                                    </a:rPr>
                                    <m:t>𝜂</m:t>
                                  </m:r>
                                </m:den>
                              </m:f>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0</m:t>
                                  </m:r>
                                </m:sub>
                              </m:sSub>
                            </m:e>
                          </m:d>
                        </m:e>
                      </m:nary>
                    </m:oMath>
                  </m:oMathPara>
                </a14:m>
                <a:endParaRPr lang="pt-BR" dirty="0"/>
              </a:p>
            </p:txBody>
          </p:sp>
        </mc:Choice>
        <mc:Fallback xmlns="">
          <p:sp>
            <p:nvSpPr>
              <p:cNvPr id="12" name="Rectangle 11"/>
              <p:cNvSpPr>
                <a:spLocks noRot="1" noChangeAspect="1" noMove="1" noResize="1" noEditPoints="1" noAdjustHandles="1" noChangeArrowheads="1" noChangeShapeType="1" noTextEdit="1"/>
              </p:cNvSpPr>
              <p:nvPr/>
            </p:nvSpPr>
            <p:spPr>
              <a:xfrm>
                <a:off x="989579" y="3291449"/>
                <a:ext cx="7061549" cy="878061"/>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950052" y="2772243"/>
                <a:ext cx="3140603"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smtClean="0">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𝑝</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0</m:t>
                          </m:r>
                        </m:sub>
                      </m:sSub>
                      <m:d>
                        <m:dPr>
                          <m:ctrlPr>
                            <a:rPr lang="pt-BR" i="1">
                              <a:latin typeface="Cambria Math" panose="02040503050406030204" pitchFamily="18" charset="0"/>
                            </a:rPr>
                          </m:ctrlPr>
                        </m:dPr>
                        <m:e>
                          <m:r>
                            <a:rPr lang="pt-BR" i="1">
                              <a:latin typeface="Cambria Math" panose="02040503050406030204" pitchFamily="18" charset="0"/>
                            </a:rPr>
                            <m:t>𝑝𝑀</m:t>
                          </m:r>
                          <m:r>
                            <a:rPr lang="pt-BR" i="1">
                              <a:latin typeface="Cambria Math" panose="02040503050406030204" pitchFamily="18" charset="0"/>
                            </a:rPr>
                            <m:t>+</m:t>
                          </m:r>
                          <m:r>
                            <a:rPr lang="pt-BR" i="1">
                              <a:latin typeface="Cambria Math" panose="02040503050406030204" pitchFamily="18" charset="0"/>
                            </a:rPr>
                            <m:t>𝜇</m:t>
                          </m:r>
                          <m:sSub>
                            <m:sSubPr>
                              <m:ctrlPr>
                                <a:rPr lang="pt-BR" b="0" i="1" smtClean="0">
                                  <a:latin typeface="Cambria Math" panose="02040503050406030204" pitchFamily="18" charset="0"/>
                                </a:rPr>
                              </m:ctrlPr>
                            </m:sSubPr>
                            <m:e>
                              <m:r>
                                <a:rPr lang="pt-BR" b="0" i="1" smtClean="0">
                                  <a:latin typeface="Cambria Math" panose="02040503050406030204" pitchFamily="18" charset="0"/>
                                </a:rPr>
                                <m:t>+ </m:t>
                              </m:r>
                              <m:r>
                                <a:rPr lang="pt-BR" b="0" i="1" smtClean="0">
                                  <a:latin typeface="Cambria Math" panose="02040503050406030204" pitchFamily="18" charset="0"/>
                                </a:rPr>
                                <m:t>𝜈</m:t>
                              </m:r>
                            </m:e>
                            <m:sub>
                              <m:r>
                                <a:rPr lang="pt-BR" b="0" i="1" smtClean="0">
                                  <a:latin typeface="Cambria Math" panose="02040503050406030204" pitchFamily="18" charset="0"/>
                                </a:rPr>
                                <m:t>𝑥</m:t>
                              </m:r>
                            </m:sub>
                          </m:sSub>
                          <m:r>
                            <a:rPr lang="pt-BR" i="1">
                              <a:latin typeface="Cambria Math" panose="02040503050406030204" pitchFamily="18" charset="0"/>
                            </a:rPr>
                            <m:t>+</m:t>
                          </m:r>
                          <m:r>
                            <a:rPr lang="pt-BR" i="1">
                              <a:latin typeface="Cambria Math" panose="02040503050406030204" pitchFamily="18" charset="0"/>
                            </a:rPr>
                            <m:t>𝑚</m:t>
                          </m:r>
                          <m:sSub>
                            <m:sSubPr>
                              <m:ctrlPr>
                                <a:rPr lang="pt-BR" i="1">
                                  <a:latin typeface="Cambria Math" panose="02040503050406030204" pitchFamily="18" charset="0"/>
                                </a:rPr>
                              </m:ctrlPr>
                            </m:sSubPr>
                            <m:e>
                              <m:r>
                                <a:rPr lang="pt-BR" i="1">
                                  <a:latin typeface="Cambria Math" panose="02040503050406030204" pitchFamily="18" charset="0"/>
                                </a:rPr>
                                <m:t>𝜈</m:t>
                              </m:r>
                            </m:e>
                            <m:sub>
                              <m:r>
                                <a:rPr lang="pt-BR" i="1">
                                  <a:latin typeface="Cambria Math" panose="02040503050406030204" pitchFamily="18" charset="0"/>
                                </a:rPr>
                                <m:t>𝑠</m:t>
                              </m:r>
                            </m:sub>
                          </m:sSub>
                        </m:e>
                      </m:d>
                    </m:oMath>
                  </m:oMathPara>
                </a14:m>
                <a:endParaRPr lang="pt-BR" dirty="0"/>
              </a:p>
            </p:txBody>
          </p:sp>
        </mc:Choice>
        <mc:Fallback xmlns="">
          <p:sp>
            <p:nvSpPr>
              <p:cNvPr id="14" name="Rectangle 13"/>
              <p:cNvSpPr>
                <a:spLocks noRot="1" noChangeAspect="1" noMove="1" noResize="1" noEditPoints="1" noAdjustHandles="1" noChangeArrowheads="1" noChangeShapeType="1" noTextEdit="1"/>
              </p:cNvSpPr>
              <p:nvPr/>
            </p:nvSpPr>
            <p:spPr>
              <a:xfrm>
                <a:off x="2950052" y="2772243"/>
                <a:ext cx="3140603" cy="390748"/>
              </a:xfrm>
              <a:prstGeom prst="rect">
                <a:avLst/>
              </a:prstGeom>
              <a:blipFill>
                <a:blip r:embed="rId4"/>
                <a:stretch>
                  <a:fillRect b="-781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432121" y="4297969"/>
                <a:ext cx="4176464" cy="96936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b="0" i="1" smtClean="0">
                              <a:latin typeface="Cambria Math" panose="02040503050406030204" pitchFamily="18" charset="0"/>
                            </a:rPr>
                          </m:ctrlPr>
                        </m:sSubPr>
                        <m:e>
                          <m:r>
                            <a:rPr lang="pt-BR" b="0" i="1" smtClean="0">
                              <a:latin typeface="Cambria Math" panose="02040503050406030204" pitchFamily="18" charset="0"/>
                            </a:rPr>
                            <m:t>h</m:t>
                          </m:r>
                        </m:e>
                        <m:sub>
                          <m:r>
                            <a:rPr lang="pt-BR" b="0" i="1" smtClean="0">
                              <a:latin typeface="Cambria Math" panose="02040503050406030204" pitchFamily="18" charset="0"/>
                            </a:rPr>
                            <m:t>𝑚𝑙</m:t>
                          </m:r>
                        </m:sub>
                      </m:sSub>
                      <m:d>
                        <m:dPr>
                          <m:ctrlPr>
                            <a:rPr lang="pt-BR" b="0" i="1" smtClean="0">
                              <a:latin typeface="Cambria Math" panose="02040503050406030204" pitchFamily="18" charset="0"/>
                            </a:rPr>
                          </m:ctrlPr>
                        </m:dPr>
                        <m:e>
                          <m:r>
                            <a:rPr lang="pt-BR" b="0" i="1" smtClean="0">
                              <a:latin typeface="Cambria Math" panose="02040503050406030204" pitchFamily="18" charset="0"/>
                            </a:rPr>
                            <m:t>𝜔</m:t>
                          </m:r>
                        </m:e>
                      </m:d>
                      <m:r>
                        <a:rPr lang="pt-BR" b="0" i="1" smtClean="0">
                          <a:latin typeface="Cambria Math" panose="02040503050406030204" pitchFamily="18" charset="0"/>
                        </a:rPr>
                        <m:t>=</m:t>
                      </m:r>
                      <m:f>
                        <m:fPr>
                          <m:ctrlPr>
                            <a:rPr lang="pt-BR" b="0" i="1" smtClean="0">
                              <a:latin typeface="Cambria Math" panose="02040503050406030204" pitchFamily="18" charset="0"/>
                            </a:rPr>
                          </m:ctrlPr>
                        </m:fPr>
                        <m:num>
                          <m:sSup>
                            <m:sSupPr>
                              <m:ctrlPr>
                                <a:rPr lang="pt-BR" b="0" i="1" smtClean="0">
                                  <a:latin typeface="Cambria Math" panose="02040503050406030204" pitchFamily="18" charset="0"/>
                                </a:rPr>
                              </m:ctrlPr>
                            </m:sSupPr>
                            <m:e>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r>
                                        <a:rPr lang="pt-BR" b="0" i="1" smtClean="0">
                                          <a:latin typeface="Cambria Math" panose="02040503050406030204" pitchFamily="18" charset="0"/>
                                        </a:rPr>
                                        <m:t>𝜔</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𝜎</m:t>
                                          </m:r>
                                        </m:e>
                                        <m:sub>
                                          <m:r>
                                            <a:rPr lang="pt-BR" b="0" i="1" smtClean="0">
                                              <a:latin typeface="Cambria Math" panose="02040503050406030204" pitchFamily="18" charset="0"/>
                                            </a:rPr>
                                            <m:t>𝑠</m:t>
                                          </m:r>
                                        </m:sub>
                                      </m:sSub>
                                    </m:num>
                                    <m:den>
                                      <m:rad>
                                        <m:radPr>
                                          <m:degHide m:val="on"/>
                                          <m:ctrlPr>
                                            <a:rPr lang="pt-BR" b="0" i="1" smtClean="0">
                                              <a:latin typeface="Cambria Math" panose="02040503050406030204" pitchFamily="18" charset="0"/>
                                            </a:rPr>
                                          </m:ctrlPr>
                                        </m:radPr>
                                        <m:deg/>
                                        <m:e>
                                          <m:r>
                                            <a:rPr lang="pt-BR" b="0" i="1" smtClean="0">
                                              <a:latin typeface="Cambria Math" panose="02040503050406030204" pitchFamily="18" charset="0"/>
                                            </a:rPr>
                                            <m:t>2</m:t>
                                          </m:r>
                                        </m:e>
                                      </m:rad>
                                      <m:r>
                                        <a:rPr lang="pt-BR" b="0" i="1" smtClean="0">
                                          <a:latin typeface="Cambria Math" panose="02040503050406030204" pitchFamily="18" charset="0"/>
                                        </a:rPr>
                                        <m:t>𝑐</m:t>
                                      </m:r>
                                    </m:den>
                                  </m:f>
                                </m:e>
                              </m:d>
                            </m:e>
                            <m:sup>
                              <m:d>
                                <m:dPr>
                                  <m:begChr m:val="|"/>
                                  <m:endChr m:val="|"/>
                                  <m:ctrlPr>
                                    <a:rPr lang="pt-BR" b="0" i="1" smtClean="0">
                                      <a:latin typeface="Cambria Math" panose="02040503050406030204" pitchFamily="18" charset="0"/>
                                    </a:rPr>
                                  </m:ctrlPr>
                                </m:dPr>
                                <m:e>
                                  <m:r>
                                    <a:rPr lang="pt-BR" b="0" i="1" smtClean="0">
                                      <a:latin typeface="Cambria Math" panose="02040503050406030204" pitchFamily="18" charset="0"/>
                                    </a:rPr>
                                    <m:t>𝑚</m:t>
                                  </m:r>
                                </m:e>
                              </m:d>
                              <m:r>
                                <a:rPr lang="pt-BR" b="0" i="1" smtClean="0">
                                  <a:latin typeface="Cambria Math" panose="02040503050406030204" pitchFamily="18" charset="0"/>
                                </a:rPr>
                                <m:t>+2</m:t>
                              </m:r>
                              <m:r>
                                <a:rPr lang="pt-BR" b="0" i="1" smtClean="0">
                                  <a:latin typeface="Cambria Math" panose="02040503050406030204" pitchFamily="18" charset="0"/>
                                </a:rPr>
                                <m:t>𝑙</m:t>
                              </m:r>
                            </m:sup>
                          </m:sSup>
                        </m:num>
                        <m:den>
                          <m:rad>
                            <m:radPr>
                              <m:degHide m:val="on"/>
                              <m:ctrlPr>
                                <a:rPr lang="pt-BR" b="0" i="1" smtClean="0">
                                  <a:latin typeface="Cambria Math" panose="02040503050406030204" pitchFamily="18" charset="0"/>
                                </a:rPr>
                              </m:ctrlPr>
                            </m:radPr>
                            <m:deg/>
                            <m:e>
                              <m:d>
                                <m:dPr>
                                  <m:ctrlPr>
                                    <a:rPr lang="pt-BR" b="0" i="1" smtClean="0">
                                      <a:latin typeface="Cambria Math" panose="02040503050406030204" pitchFamily="18" charset="0"/>
                                    </a:rPr>
                                  </m:ctrlPr>
                                </m:dPr>
                                <m:e>
                                  <m:d>
                                    <m:dPr>
                                      <m:begChr m:val="|"/>
                                      <m:endChr m:val="|"/>
                                      <m:ctrlPr>
                                        <a:rPr lang="pt-BR" b="0" i="1" smtClean="0">
                                          <a:latin typeface="Cambria Math" panose="02040503050406030204" pitchFamily="18" charset="0"/>
                                        </a:rPr>
                                      </m:ctrlPr>
                                    </m:dPr>
                                    <m:e>
                                      <m:r>
                                        <a:rPr lang="pt-BR" b="0" i="1" smtClean="0">
                                          <a:latin typeface="Cambria Math" panose="02040503050406030204" pitchFamily="18" charset="0"/>
                                        </a:rPr>
                                        <m:t>𝑚</m:t>
                                      </m:r>
                                    </m:e>
                                  </m:d>
                                  <m:r>
                                    <a:rPr lang="pt-BR" i="1">
                                      <a:latin typeface="Cambria Math" panose="02040503050406030204" pitchFamily="18" charset="0"/>
                                    </a:rPr>
                                    <m:t>+</m:t>
                                  </m:r>
                                  <m:r>
                                    <a:rPr lang="pt-BR" i="1">
                                      <a:latin typeface="Cambria Math" panose="02040503050406030204" pitchFamily="18" charset="0"/>
                                    </a:rPr>
                                    <m:t>𝑙</m:t>
                                  </m:r>
                                </m:e>
                              </m:d>
                              <m:r>
                                <a:rPr lang="pt-BR" i="1">
                                  <a:latin typeface="Cambria Math" panose="02040503050406030204" pitchFamily="18" charset="0"/>
                                </a:rPr>
                                <m:t>!</m:t>
                              </m:r>
                              <m:r>
                                <a:rPr lang="pt-BR" b="0" i="1" smtClean="0">
                                  <a:latin typeface="Cambria Math" panose="02040503050406030204" pitchFamily="18" charset="0"/>
                                </a:rPr>
                                <m:t>𝑙</m:t>
                              </m:r>
                              <m:r>
                                <a:rPr lang="pt-BR" b="0" i="1" smtClean="0">
                                  <a:latin typeface="Cambria Math" panose="02040503050406030204" pitchFamily="18" charset="0"/>
                                </a:rPr>
                                <m:t>!</m:t>
                              </m:r>
                            </m:e>
                          </m:rad>
                        </m:den>
                      </m:f>
                      <m:func>
                        <m:funcPr>
                          <m:ctrlPr>
                            <a:rPr lang="pt-BR" b="0" i="1" smtClean="0">
                              <a:latin typeface="Cambria Math" panose="02040503050406030204" pitchFamily="18" charset="0"/>
                            </a:rPr>
                          </m:ctrlPr>
                        </m:funcPr>
                        <m:fName>
                          <m:r>
                            <m:rPr>
                              <m:sty m:val="p"/>
                            </m:rPr>
                            <a:rPr lang="pt-BR" b="0" i="0" smtClean="0">
                              <a:latin typeface="Cambria Math" panose="02040503050406030204" pitchFamily="18" charset="0"/>
                            </a:rPr>
                            <m:t>exp</m:t>
                          </m:r>
                        </m:fName>
                        <m:e>
                          <m:d>
                            <m:dPr>
                              <m:ctrlPr>
                                <a:rPr lang="pt-BR" b="0" i="1" smtClean="0">
                                  <a:latin typeface="Cambria Math" panose="02040503050406030204" pitchFamily="18" charset="0"/>
                                </a:rPr>
                              </m:ctrlPr>
                            </m:dPr>
                            <m:e>
                              <m:r>
                                <a:rPr lang="pt-BR" b="0" i="1" smtClean="0">
                                  <a:latin typeface="Cambria Math" panose="02040503050406030204" pitchFamily="18" charset="0"/>
                                </a:rPr>
                                <m:t>−</m:t>
                              </m:r>
                              <m:sSup>
                                <m:sSupPr>
                                  <m:ctrlPr>
                                    <a:rPr lang="pt-BR" b="0" i="1" smtClean="0">
                                      <a:latin typeface="Cambria Math" panose="02040503050406030204" pitchFamily="18" charset="0"/>
                                    </a:rPr>
                                  </m:ctrlPr>
                                </m:sSupPr>
                                <m:e>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r>
                                            <a:rPr lang="pt-BR" b="0" i="1" smtClean="0">
                                              <a:latin typeface="Cambria Math" panose="02040503050406030204" pitchFamily="18" charset="0"/>
                                            </a:rPr>
                                            <m:t>𝜔</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𝜎</m:t>
                                              </m:r>
                                            </m:e>
                                            <m:sub>
                                              <m:r>
                                                <a:rPr lang="pt-BR" b="0" i="1" smtClean="0">
                                                  <a:latin typeface="Cambria Math" panose="02040503050406030204" pitchFamily="18" charset="0"/>
                                                </a:rPr>
                                                <m:t>𝑠</m:t>
                                              </m:r>
                                            </m:sub>
                                          </m:sSub>
                                        </m:num>
                                        <m:den>
                                          <m:r>
                                            <a:rPr lang="pt-BR" b="0" i="1" smtClean="0">
                                              <a:latin typeface="Cambria Math" panose="02040503050406030204" pitchFamily="18" charset="0"/>
                                            </a:rPr>
                                            <m:t>√2</m:t>
                                          </m:r>
                                          <m:r>
                                            <a:rPr lang="pt-BR" b="0" i="1" smtClean="0">
                                              <a:latin typeface="Cambria Math" panose="02040503050406030204" pitchFamily="18" charset="0"/>
                                            </a:rPr>
                                            <m:t>𝑐</m:t>
                                          </m:r>
                                        </m:den>
                                      </m:f>
                                    </m:e>
                                  </m:d>
                                </m:e>
                                <m:sup>
                                  <m:r>
                                    <a:rPr lang="pt-BR" b="0" i="1" smtClean="0">
                                      <a:latin typeface="Cambria Math" panose="02040503050406030204" pitchFamily="18" charset="0"/>
                                    </a:rPr>
                                    <m:t>2</m:t>
                                  </m:r>
                                </m:sup>
                              </m:sSup>
                            </m:e>
                          </m:d>
                        </m:e>
                      </m:func>
                    </m:oMath>
                  </m:oMathPara>
                </a14:m>
                <a:endParaRPr lang="pt-BR" dirty="0"/>
              </a:p>
            </p:txBody>
          </p:sp>
        </mc:Choice>
        <mc:Fallback xmlns="">
          <p:sp>
            <p:nvSpPr>
              <p:cNvPr id="15" name="TextBox 14"/>
              <p:cNvSpPr txBox="1">
                <a:spLocks noRot="1" noChangeAspect="1" noMove="1" noResize="1" noEditPoints="1" noAdjustHandles="1" noChangeArrowheads="1" noChangeShapeType="1" noTextEdit="1"/>
              </p:cNvSpPr>
              <p:nvPr/>
            </p:nvSpPr>
            <p:spPr>
              <a:xfrm>
                <a:off x="2432121" y="4297969"/>
                <a:ext cx="4176464" cy="969368"/>
              </a:xfrm>
              <a:prstGeom prst="rect">
                <a:avLst/>
              </a:prstGeom>
              <a:blipFill>
                <a:blip r:embed="rId5"/>
                <a:stretch>
                  <a:fillRect/>
                </a:stretch>
              </a:blipFill>
            </p:spPr>
            <p:txBody>
              <a:bodyPr/>
              <a:lstStyle/>
              <a:p>
                <a:r>
                  <a:rPr lang="pt-BR">
                    <a:noFill/>
                  </a:rPr>
                  <a:t> </a:t>
                </a:r>
              </a:p>
            </p:txBody>
          </p:sp>
        </mc:Fallback>
      </mc:AlternateContent>
      <p:sp>
        <p:nvSpPr>
          <p:cNvPr id="19" name="Rectangle 18"/>
          <p:cNvSpPr/>
          <p:nvPr/>
        </p:nvSpPr>
        <p:spPr>
          <a:xfrm>
            <a:off x="173900" y="1700808"/>
            <a:ext cx="8836720" cy="3888432"/>
          </a:xfrm>
          <a:prstGeom prst="rect">
            <a:avLst/>
          </a:prstGeom>
          <a:noFill/>
          <a:ln w="38100">
            <a:solidFill>
              <a:srgbClr val="206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p:cNvSpPr/>
          <p:nvPr/>
        </p:nvSpPr>
        <p:spPr>
          <a:xfrm>
            <a:off x="146120" y="908720"/>
            <a:ext cx="8746359" cy="646331"/>
          </a:xfrm>
          <a:prstGeom prst="rect">
            <a:avLst/>
          </a:prstGeom>
        </p:spPr>
        <p:txBody>
          <a:bodyPr wrap="square">
            <a:spAutoFit/>
          </a:bodyPr>
          <a:lstStyle/>
          <a:p>
            <a:r>
              <a:rPr lang="pt-BR" dirty="0"/>
              <a:t>Suzuki solved the linearized Vlasov-Fokker-Planck equation considering a quadratic RF potential and not taking into </a:t>
            </a:r>
            <a:r>
              <a:rPr lang="pt-BR" dirty="0" err="1"/>
              <a:t>account</a:t>
            </a:r>
            <a:r>
              <a:rPr lang="pt-BR" dirty="0"/>
              <a:t> </a:t>
            </a:r>
            <a:r>
              <a:rPr lang="pt-BR" dirty="0" err="1"/>
              <a:t>potential-well</a:t>
            </a:r>
            <a:r>
              <a:rPr lang="pt-BR" dirty="0"/>
              <a:t> </a:t>
            </a:r>
            <a:r>
              <a:rPr lang="pt-BR" dirty="0" err="1"/>
              <a:t>distortion</a:t>
            </a:r>
            <a:r>
              <a:rPr lang="pt-BR" dirty="0"/>
              <a:t> </a:t>
            </a:r>
            <a:r>
              <a:rPr lang="pt-BR" dirty="0" err="1"/>
              <a:t>and</a:t>
            </a:r>
            <a:r>
              <a:rPr lang="pt-BR" dirty="0"/>
              <a:t> </a:t>
            </a:r>
            <a:r>
              <a:rPr lang="pt-BR" dirty="0" err="1"/>
              <a:t>transverse</a:t>
            </a:r>
            <a:r>
              <a:rPr lang="pt-BR" dirty="0"/>
              <a:t> tune spread:</a:t>
            </a:r>
          </a:p>
        </p:txBody>
      </p:sp>
      <p:sp>
        <p:nvSpPr>
          <p:cNvPr id="16" name="Content Placeholder 2"/>
          <p:cNvSpPr>
            <a:spLocks noGrp="1"/>
          </p:cNvSpPr>
          <p:nvPr>
            <p:ph idx="1"/>
          </p:nvPr>
        </p:nvSpPr>
        <p:spPr>
          <a:xfrm>
            <a:off x="395536" y="2777604"/>
            <a:ext cx="1368152" cy="425157"/>
          </a:xfrm>
        </p:spPr>
        <p:txBody>
          <a:bodyPr>
            <a:normAutofit/>
          </a:bodyPr>
          <a:lstStyle/>
          <a:p>
            <a:pPr marL="0" indent="0">
              <a:buNone/>
            </a:pPr>
            <a:r>
              <a:rPr lang="pt-BR" dirty="0"/>
              <a:t>Transverse</a:t>
            </a:r>
          </a:p>
        </p:txBody>
      </p:sp>
      <p:sp>
        <p:nvSpPr>
          <p:cNvPr id="17" name="Rectangle 16"/>
          <p:cNvSpPr/>
          <p:nvPr/>
        </p:nvSpPr>
        <p:spPr>
          <a:xfrm>
            <a:off x="323528" y="6148030"/>
            <a:ext cx="3114896" cy="276999"/>
          </a:xfrm>
          <a:prstGeom prst="rect">
            <a:avLst/>
          </a:prstGeom>
        </p:spPr>
        <p:txBody>
          <a:bodyPr wrap="square">
            <a:spAutoFit/>
          </a:bodyPr>
          <a:lstStyle/>
          <a:p>
            <a:r>
              <a:rPr lang="pt-BR" sz="1200" dirty="0"/>
              <a:t>Suzuki, T.; Part. Accel vol. 14, p. 79-96 (1986).</a:t>
            </a:r>
          </a:p>
        </p:txBody>
      </p:sp>
    </p:spTree>
    <p:extLst>
      <p:ext uri="{BB962C8B-B14F-4D97-AF65-F5344CB8AC3E}">
        <p14:creationId xmlns:p14="http://schemas.microsoft.com/office/powerpoint/2010/main" val="3194107381"/>
      </p:ext>
    </p:extLst>
  </p:cSld>
  <p:clrMapOvr>
    <a:masterClrMapping/>
  </p:clrMapOvr>
  <mc:AlternateContent xmlns:mc="http://schemas.openxmlformats.org/markup-compatibility/2006" xmlns:p14="http://schemas.microsoft.com/office/powerpoint/2010/main">
    <mc:Choice Requires="p14">
      <p:transition spd="slow" p14:dur="2000" advTm="139"/>
    </mc:Choice>
    <mc:Fallback xmlns="">
      <p:transition spd="slow" advTm="13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Coupled-Bunch Instability</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900547311"/>
                  </p:ext>
                </p:extLst>
              </p:nvPr>
            </p:nvGraphicFramePr>
            <p:xfrm>
              <a:off x="3256504" y="5229200"/>
              <a:ext cx="2515780" cy="1112520"/>
            </p:xfrm>
            <a:graphic>
              <a:graphicData uri="http://schemas.openxmlformats.org/drawingml/2006/table">
                <a:tbl>
                  <a:tblPr firstRow="1" bandRow="1">
                    <a:tableStyleId>{5C22544A-7EE6-4342-B048-85BDC9FD1C3A}</a:tableStyleId>
                  </a:tblPr>
                  <a:tblGrid>
                    <a:gridCol w="1906842">
                      <a:extLst>
                        <a:ext uri="{9D8B030D-6E8A-4147-A177-3AD203B41FA5}">
                          <a16:colId xmlns:a16="http://schemas.microsoft.com/office/drawing/2014/main" val="2982191005"/>
                        </a:ext>
                      </a:extLst>
                    </a:gridCol>
                    <a:gridCol w="608938">
                      <a:extLst>
                        <a:ext uri="{9D8B030D-6E8A-4147-A177-3AD203B41FA5}">
                          <a16:colId xmlns:a16="http://schemas.microsoft.com/office/drawing/2014/main" val="1579278286"/>
                        </a:ext>
                      </a:extLst>
                    </a:gridCol>
                  </a:tblGrid>
                  <a:tr h="370840">
                    <a:tc>
                      <a:txBody>
                        <a:bodyPr/>
                        <a:lstStyle/>
                        <a:p>
                          <a14:m>
                            <m:oMath xmlns:m="http://schemas.openxmlformats.org/officeDocument/2006/math">
                              <m:sSub>
                                <m:sSubPr>
                                  <m:ctrlPr>
                                    <a:rPr lang="pt-BR" b="1" i="1" smtClean="0">
                                      <a:latin typeface="Cambria Math" panose="02040503050406030204" pitchFamily="18" charset="0"/>
                                    </a:rPr>
                                  </m:ctrlPr>
                                </m:sSubPr>
                                <m:e>
                                  <m:r>
                                    <a:rPr lang="pt-BR" b="1" i="1" smtClean="0">
                                      <a:latin typeface="Cambria Math" panose="02040503050406030204" pitchFamily="18" charset="0"/>
                                    </a:rPr>
                                    <m:t>𝑰</m:t>
                                  </m:r>
                                </m:e>
                                <m:sub>
                                  <m:r>
                                    <a:rPr lang="pt-BR" b="1" i="1" smtClean="0">
                                      <a:latin typeface="Cambria Math" panose="02040503050406030204" pitchFamily="18" charset="0"/>
                                    </a:rPr>
                                    <m:t>𝒕𝒉</m:t>
                                  </m:r>
                                </m:sub>
                              </m:sSub>
                            </m:oMath>
                          </a14:m>
                          <a:r>
                            <a:rPr lang="pt-BR" dirty="0"/>
                            <a:t> [mA] @ </a:t>
                          </a:r>
                          <a14:m>
                            <m:oMath xmlns:m="http://schemas.openxmlformats.org/officeDocument/2006/math">
                              <m:r>
                                <a:rPr lang="pt-BR" b="1" i="1" smtClean="0">
                                  <a:latin typeface="Cambria Math" panose="02040503050406030204" pitchFamily="18" charset="0"/>
                                </a:rPr>
                                <m:t>𝝃</m:t>
                              </m:r>
                              <m:r>
                                <a:rPr lang="pt-BR" b="1" i="1" smtClean="0">
                                  <a:latin typeface="Cambria Math" panose="02040503050406030204" pitchFamily="18" charset="0"/>
                                </a:rPr>
                                <m:t>=</m:t>
                              </m:r>
                              <m:r>
                                <a:rPr lang="pt-BR" b="1" i="1" smtClean="0">
                                  <a:latin typeface="Cambria Math" panose="02040503050406030204" pitchFamily="18" charset="0"/>
                                </a:rPr>
                                <m:t>𝟎</m:t>
                              </m:r>
                            </m:oMath>
                          </a14:m>
                          <a:endParaRPr lang="pt-BR" dirty="0"/>
                        </a:p>
                      </a:txBody>
                      <a:tcPr/>
                    </a:tc>
                    <a:tc>
                      <a:txBody>
                        <a:bodyPr/>
                        <a:lstStyle/>
                        <a:p>
                          <a:r>
                            <a:rPr lang="pt-BR" dirty="0"/>
                            <a:t>P0</a:t>
                          </a:r>
                        </a:p>
                      </a:txBody>
                      <a:tcPr/>
                    </a:tc>
                    <a:extLst>
                      <a:ext uri="{0D108BD9-81ED-4DB2-BD59-A6C34878D82A}">
                        <a16:rowId xmlns:a16="http://schemas.microsoft.com/office/drawing/2014/main" val="3420270421"/>
                      </a:ext>
                    </a:extLst>
                  </a:tr>
                  <a:tr h="370840">
                    <a:tc>
                      <a:txBody>
                        <a:bodyPr/>
                        <a:lstStyle/>
                        <a:p>
                          <a:r>
                            <a:rPr lang="pt-BR" dirty="0"/>
                            <a:t>Horizontal</a:t>
                          </a:r>
                        </a:p>
                      </a:txBody>
                      <a:tcPr/>
                    </a:tc>
                    <a:tc>
                      <a:txBody>
                        <a:bodyPr/>
                        <a:lstStyle/>
                        <a:p>
                          <a:r>
                            <a:rPr lang="pt-BR" dirty="0"/>
                            <a:t>19</a:t>
                          </a:r>
                        </a:p>
                      </a:txBody>
                      <a:tcPr/>
                    </a:tc>
                    <a:extLst>
                      <a:ext uri="{0D108BD9-81ED-4DB2-BD59-A6C34878D82A}">
                        <a16:rowId xmlns:a16="http://schemas.microsoft.com/office/drawing/2014/main" val="3385945671"/>
                      </a:ext>
                    </a:extLst>
                  </a:tr>
                  <a:tr h="370840">
                    <a:tc>
                      <a:txBody>
                        <a:bodyPr/>
                        <a:lstStyle/>
                        <a:p>
                          <a:r>
                            <a:rPr lang="pt-BR" dirty="0"/>
                            <a:t>Vertical</a:t>
                          </a:r>
                        </a:p>
                      </a:txBody>
                      <a:tcPr/>
                    </a:tc>
                    <a:tc>
                      <a:txBody>
                        <a:bodyPr/>
                        <a:lstStyle/>
                        <a:p>
                          <a:r>
                            <a:rPr lang="pt-BR" dirty="0"/>
                            <a:t>34</a:t>
                          </a:r>
                        </a:p>
                      </a:txBody>
                      <a:tcPr/>
                    </a:tc>
                    <a:extLst>
                      <a:ext uri="{0D108BD9-81ED-4DB2-BD59-A6C34878D82A}">
                        <a16:rowId xmlns:a16="http://schemas.microsoft.com/office/drawing/2014/main" val="2866860137"/>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900547311"/>
                  </p:ext>
                </p:extLst>
              </p:nvPr>
            </p:nvGraphicFramePr>
            <p:xfrm>
              <a:off x="3256504" y="5229200"/>
              <a:ext cx="2515780" cy="1112520"/>
            </p:xfrm>
            <a:graphic>
              <a:graphicData uri="http://schemas.openxmlformats.org/drawingml/2006/table">
                <a:tbl>
                  <a:tblPr firstRow="1" bandRow="1">
                    <a:tableStyleId>{5C22544A-7EE6-4342-B048-85BDC9FD1C3A}</a:tableStyleId>
                  </a:tblPr>
                  <a:tblGrid>
                    <a:gridCol w="1906842">
                      <a:extLst>
                        <a:ext uri="{9D8B030D-6E8A-4147-A177-3AD203B41FA5}">
                          <a16:colId xmlns:a16="http://schemas.microsoft.com/office/drawing/2014/main" val="2982191005"/>
                        </a:ext>
                      </a:extLst>
                    </a:gridCol>
                    <a:gridCol w="608938">
                      <a:extLst>
                        <a:ext uri="{9D8B030D-6E8A-4147-A177-3AD203B41FA5}">
                          <a16:colId xmlns:a16="http://schemas.microsoft.com/office/drawing/2014/main" val="1579278286"/>
                        </a:ext>
                      </a:extLst>
                    </a:gridCol>
                  </a:tblGrid>
                  <a:tr h="370840">
                    <a:tc>
                      <a:txBody>
                        <a:bodyPr/>
                        <a:lstStyle/>
                        <a:p>
                          <a:endParaRPr lang="pt-BR"/>
                        </a:p>
                      </a:txBody>
                      <a:tcPr>
                        <a:blipFill>
                          <a:blip r:embed="rId2"/>
                          <a:stretch>
                            <a:fillRect l="-319" t="-8197" r="-33546" b="-224590"/>
                          </a:stretch>
                        </a:blipFill>
                      </a:tcPr>
                    </a:tc>
                    <a:tc>
                      <a:txBody>
                        <a:bodyPr/>
                        <a:lstStyle/>
                        <a:p>
                          <a:r>
                            <a:rPr lang="pt-BR" dirty="0"/>
                            <a:t>P0</a:t>
                          </a:r>
                        </a:p>
                      </a:txBody>
                      <a:tcPr/>
                    </a:tc>
                    <a:extLst>
                      <a:ext uri="{0D108BD9-81ED-4DB2-BD59-A6C34878D82A}">
                        <a16:rowId xmlns:a16="http://schemas.microsoft.com/office/drawing/2014/main" val="3420270421"/>
                      </a:ext>
                    </a:extLst>
                  </a:tr>
                  <a:tr h="370840">
                    <a:tc>
                      <a:txBody>
                        <a:bodyPr/>
                        <a:lstStyle/>
                        <a:p>
                          <a:r>
                            <a:rPr lang="pt-BR" dirty="0"/>
                            <a:t>Horizontal</a:t>
                          </a:r>
                        </a:p>
                      </a:txBody>
                      <a:tcPr/>
                    </a:tc>
                    <a:tc>
                      <a:txBody>
                        <a:bodyPr/>
                        <a:lstStyle/>
                        <a:p>
                          <a:r>
                            <a:rPr lang="pt-BR" dirty="0"/>
                            <a:t>19</a:t>
                          </a:r>
                        </a:p>
                      </a:txBody>
                      <a:tcPr/>
                    </a:tc>
                    <a:extLst>
                      <a:ext uri="{0D108BD9-81ED-4DB2-BD59-A6C34878D82A}">
                        <a16:rowId xmlns:a16="http://schemas.microsoft.com/office/drawing/2014/main" val="3385945671"/>
                      </a:ext>
                    </a:extLst>
                  </a:tr>
                  <a:tr h="370840">
                    <a:tc>
                      <a:txBody>
                        <a:bodyPr/>
                        <a:lstStyle/>
                        <a:p>
                          <a:r>
                            <a:rPr lang="pt-BR" dirty="0"/>
                            <a:t>Vertical</a:t>
                          </a:r>
                        </a:p>
                      </a:txBody>
                      <a:tcPr/>
                    </a:tc>
                    <a:tc>
                      <a:txBody>
                        <a:bodyPr/>
                        <a:lstStyle/>
                        <a:p>
                          <a:r>
                            <a:rPr lang="pt-BR" dirty="0"/>
                            <a:t>34</a:t>
                          </a:r>
                        </a:p>
                      </a:txBody>
                      <a:tcPr/>
                    </a:tc>
                    <a:extLst>
                      <a:ext uri="{0D108BD9-81ED-4DB2-BD59-A6C34878D82A}">
                        <a16:rowId xmlns:a16="http://schemas.microsoft.com/office/drawing/2014/main" val="2866860137"/>
                      </a:ext>
                    </a:extLst>
                  </a:tr>
                </a:tbl>
              </a:graphicData>
            </a:graphic>
          </p:graphicFrame>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96752"/>
            <a:ext cx="8813780" cy="3672408"/>
          </a:xfrm>
          <a:prstGeom prst="rect">
            <a:avLst/>
          </a:prstGeom>
        </p:spPr>
      </p:pic>
    </p:spTree>
    <p:extLst>
      <p:ext uri="{BB962C8B-B14F-4D97-AF65-F5344CB8AC3E}">
        <p14:creationId xmlns:p14="http://schemas.microsoft.com/office/powerpoint/2010/main" val="867419724"/>
      </p:ext>
    </p:extLst>
  </p:cSld>
  <p:clrMapOvr>
    <a:masterClrMapping/>
  </p:clrMapOvr>
  <mc:AlternateContent xmlns:mc="http://schemas.openxmlformats.org/markup-compatibility/2006" xmlns:p14="http://schemas.microsoft.com/office/powerpoint/2010/main">
    <mc:Choice Requires="p14">
      <p:transition spd="slow" p14:dur="2000" advTm="170"/>
    </mc:Choice>
    <mc:Fallback xmlns="">
      <p:transition spd="slow" advTm="17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Chromatic dependence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772816"/>
            <a:ext cx="8640961" cy="3600400"/>
          </a:xfrm>
          <a:prstGeom prst="rect">
            <a:avLst/>
          </a:prstGeom>
        </p:spPr>
      </p:pic>
    </p:spTree>
    <p:extLst>
      <p:ext uri="{BB962C8B-B14F-4D97-AF65-F5344CB8AC3E}">
        <p14:creationId xmlns:p14="http://schemas.microsoft.com/office/powerpoint/2010/main" val="2517734633"/>
      </p:ext>
    </p:extLst>
  </p:cSld>
  <p:clrMapOvr>
    <a:masterClrMapping/>
  </p:clrMapOvr>
  <mc:AlternateContent xmlns:mc="http://schemas.openxmlformats.org/markup-compatibility/2006" xmlns:p14="http://schemas.microsoft.com/office/powerpoint/2010/main">
    <mc:Choice Requires="p14">
      <p:transition spd="slow" p14:dur="2000" advTm="193"/>
    </mc:Choice>
    <mc:Fallback xmlns="">
      <p:transition spd="slow" advTm="1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Transverse mode-coupling Instability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764703"/>
            <a:ext cx="8136905" cy="5424603"/>
          </a:xfrm>
        </p:spPr>
      </p:pic>
      <p:sp>
        <p:nvSpPr>
          <p:cNvPr id="4" name="Content Placeholder 2">
            <a:extLst>
              <a:ext uri="{FF2B5EF4-FFF2-40B4-BE49-F238E27FC236}">
                <a16:creationId xmlns:a16="http://schemas.microsoft.com/office/drawing/2014/main" id="{1B678DF4-E37A-42C3-B920-A89E60E144D0}"/>
              </a:ext>
            </a:extLst>
          </p:cNvPr>
          <p:cNvSpPr txBox="1">
            <a:spLocks/>
          </p:cNvSpPr>
          <p:nvPr/>
        </p:nvSpPr>
        <p:spPr>
          <a:xfrm>
            <a:off x="395536" y="6021288"/>
            <a:ext cx="8136905" cy="494128"/>
          </a:xfrm>
          <a:prstGeom prst="rect">
            <a:avLst/>
          </a:prstGeom>
        </p:spPr>
        <p:txBody>
          <a:bodyPr vert="horz" lIns="91424" tIns="45712" rIns="91424" bIns="45712" rtlCol="0">
            <a:normAutofit fontScale="92500" lnSpcReduction="20000"/>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pt-BR" sz="1700" dirty="0"/>
              <a:t>Figure: </a:t>
            </a:r>
            <a:r>
              <a:rPr lang="pt-BR" sz="1700" dirty="0" err="1"/>
              <a:t>Tranverse</a:t>
            </a:r>
            <a:r>
              <a:rPr lang="pt-BR" sz="1700" dirty="0"/>
              <a:t> mode-coupling instability calculated with </a:t>
            </a:r>
            <a:r>
              <a:rPr lang="pt-BR" sz="1700" dirty="0" err="1"/>
              <a:t>the</a:t>
            </a:r>
            <a:r>
              <a:rPr lang="pt-BR" sz="1700" dirty="0"/>
              <a:t> </a:t>
            </a:r>
            <a:r>
              <a:rPr lang="pt-BR" sz="1700" dirty="0" err="1"/>
              <a:t>impedance</a:t>
            </a:r>
            <a:r>
              <a:rPr lang="pt-BR" sz="1700" dirty="0"/>
              <a:t> of the Sirius budget for phase 1 </a:t>
            </a:r>
            <a:r>
              <a:rPr lang="pt-BR" sz="1700" dirty="0" err="1"/>
              <a:t>of</a:t>
            </a:r>
            <a:r>
              <a:rPr lang="pt-BR" sz="1700" dirty="0"/>
              <a:t> </a:t>
            </a:r>
            <a:r>
              <a:rPr lang="pt-BR" sz="1700" dirty="0" err="1"/>
              <a:t>operation</a:t>
            </a:r>
            <a:r>
              <a:rPr lang="pt-BR" sz="1700" dirty="0"/>
              <a:t>, </a:t>
            </a:r>
            <a:r>
              <a:rPr lang="pt-BR" sz="1700" dirty="0" err="1"/>
              <a:t>considering</a:t>
            </a:r>
            <a:r>
              <a:rPr lang="pt-BR" sz="1700" dirty="0"/>
              <a:t> a 3.0 mm </a:t>
            </a:r>
            <a:r>
              <a:rPr lang="pt-BR" sz="1700" dirty="0" err="1"/>
              <a:t>gaussian</a:t>
            </a:r>
            <a:r>
              <a:rPr lang="pt-BR" sz="1700" dirty="0"/>
              <a:t> </a:t>
            </a:r>
            <a:r>
              <a:rPr lang="pt-BR" sz="1700" dirty="0" err="1"/>
              <a:t>bunch</a:t>
            </a:r>
            <a:r>
              <a:rPr lang="pt-BR" sz="1700" dirty="0"/>
              <a:t>.</a:t>
            </a:r>
          </a:p>
        </p:txBody>
      </p:sp>
    </p:spTree>
    <p:extLst>
      <p:ext uri="{BB962C8B-B14F-4D97-AF65-F5344CB8AC3E}">
        <p14:creationId xmlns:p14="http://schemas.microsoft.com/office/powerpoint/2010/main" val="3789434107"/>
      </p:ext>
    </p:extLst>
  </p:cSld>
  <p:clrMapOvr>
    <a:masterClrMapping/>
  </p:clrMapOvr>
  <mc:AlternateContent xmlns:mc="http://schemas.openxmlformats.org/markup-compatibility/2006" xmlns:p14="http://schemas.microsoft.com/office/powerpoint/2010/main">
    <mc:Choice Requires="p14">
      <p:transition spd="slow" p14:dur="2000" advTm="175"/>
    </mc:Choice>
    <mc:Fallback xmlns="">
      <p:transition spd="slow" advTm="17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Next Steps</a:t>
            </a:r>
          </a:p>
        </p:txBody>
      </p:sp>
      <p:sp>
        <p:nvSpPr>
          <p:cNvPr id="3" name="Content Placeholder 2"/>
          <p:cNvSpPr>
            <a:spLocks noGrp="1"/>
          </p:cNvSpPr>
          <p:nvPr>
            <p:ph idx="1"/>
          </p:nvPr>
        </p:nvSpPr>
        <p:spPr>
          <a:xfrm>
            <a:off x="439949" y="1700808"/>
            <a:ext cx="8229600" cy="3737525"/>
          </a:xfrm>
        </p:spPr>
        <p:txBody>
          <a:bodyPr>
            <a:normAutofit/>
          </a:bodyPr>
          <a:lstStyle/>
          <a:p>
            <a:r>
              <a:rPr lang="pt-BR" dirty="0"/>
              <a:t>Include CSR impedance in the longitudinal budget and study its effect on the instability threshold;</a:t>
            </a:r>
          </a:p>
          <a:p>
            <a:endParaRPr lang="pt-BR" dirty="0"/>
          </a:p>
          <a:p>
            <a:r>
              <a:rPr lang="pt-BR" dirty="0"/>
              <a:t>Perform tracking with transverse impedance and a bunch-by-bunch feedback system to study the transverse mode-coupling threshold;</a:t>
            </a:r>
          </a:p>
          <a:p>
            <a:endParaRPr lang="pt-BR" dirty="0"/>
          </a:p>
          <a:p>
            <a:r>
              <a:rPr lang="pt-BR" dirty="0"/>
              <a:t>Estimate instabilities in the considering bunch lengthening from a Landau cavity;</a:t>
            </a:r>
          </a:p>
          <a:p>
            <a:endParaRPr lang="pt-BR" dirty="0"/>
          </a:p>
          <a:p>
            <a:r>
              <a:rPr lang="pt-BR" dirty="0"/>
              <a:t>Extend the code to simulate multi-bunch wake kicks;</a:t>
            </a:r>
          </a:p>
        </p:txBody>
      </p:sp>
    </p:spTree>
    <p:extLst>
      <p:ext uri="{BB962C8B-B14F-4D97-AF65-F5344CB8AC3E}">
        <p14:creationId xmlns:p14="http://schemas.microsoft.com/office/powerpoint/2010/main" val="2297244862"/>
      </p:ext>
    </p:extLst>
  </p:cSld>
  <p:clrMapOvr>
    <a:masterClrMapping/>
  </p:clrMapOvr>
  <mc:AlternateContent xmlns:mc="http://schemas.openxmlformats.org/markup-compatibility/2006" xmlns:p14="http://schemas.microsoft.com/office/powerpoint/2010/main">
    <mc:Choice Requires="p14">
      <p:transition spd="slow" p14:dur="2000" advTm="165"/>
    </mc:Choice>
    <mc:Fallback xmlns="">
      <p:transition spd="slow" advTm="1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17"/>
          <p:cNvGraphicFramePr>
            <a:graphicFrameLocks noGrp="1"/>
          </p:cNvGraphicFramePr>
          <p:nvPr>
            <p:extLst>
              <p:ext uri="{D42A27DB-BD31-4B8C-83A1-F6EECF244321}">
                <p14:modId xmlns:p14="http://schemas.microsoft.com/office/powerpoint/2010/main" val="3975118638"/>
              </p:ext>
            </p:extLst>
          </p:nvPr>
        </p:nvGraphicFramePr>
        <p:xfrm>
          <a:off x="2231740" y="1412776"/>
          <a:ext cx="4680520" cy="4752528"/>
        </p:xfrm>
        <a:graphic>
          <a:graphicData uri="http://schemas.openxmlformats.org/drawingml/2006/table">
            <a:tbl>
              <a:tblPr firstRow="1" bandRow="1">
                <a:tableStyleId>{5C22544A-7EE6-4342-B048-85BDC9FD1C3A}</a:tableStyleId>
              </a:tblPr>
              <a:tblGrid>
                <a:gridCol w="2400145">
                  <a:extLst>
                    <a:ext uri="{9D8B030D-6E8A-4147-A177-3AD203B41FA5}">
                      <a16:colId xmlns:a16="http://schemas.microsoft.com/office/drawing/2014/main" val="20000"/>
                    </a:ext>
                  </a:extLst>
                </a:gridCol>
                <a:gridCol w="2280375">
                  <a:extLst>
                    <a:ext uri="{9D8B030D-6E8A-4147-A177-3AD203B41FA5}">
                      <a16:colId xmlns:a16="http://schemas.microsoft.com/office/drawing/2014/main" val="20001"/>
                    </a:ext>
                  </a:extLst>
                </a:gridCol>
              </a:tblGrid>
              <a:tr h="396044">
                <a:tc gridSpan="2">
                  <a:txBody>
                    <a:bodyPr/>
                    <a:lstStyle/>
                    <a:p>
                      <a:pPr algn="ctr"/>
                      <a:r>
                        <a:rPr lang="en-US" sz="1600" b="0" dirty="0"/>
                        <a:t>Sirius Main Parameters</a:t>
                      </a:r>
                    </a:p>
                  </a:txBody>
                  <a:tcPr marL="82232" marR="82232" marT="41114" marB="41114" anchor="ctr"/>
                </a:tc>
                <a:tc hMerge="1">
                  <a:txBody>
                    <a:bodyPr/>
                    <a:lstStyle/>
                    <a:p>
                      <a:pPr algn="ctr"/>
                      <a:endParaRPr lang="en-US" sz="1300" b="0" dirty="0"/>
                    </a:p>
                  </a:txBody>
                  <a:tcPr marL="82232" marR="82232" marT="41114" marB="41114"/>
                </a:tc>
                <a:extLst>
                  <a:ext uri="{0D108BD9-81ED-4DB2-BD59-A6C34878D82A}">
                    <a16:rowId xmlns:a16="http://schemas.microsoft.com/office/drawing/2014/main" val="10000"/>
                  </a:ext>
                </a:extLst>
              </a:tr>
              <a:tr h="396044">
                <a:tc>
                  <a:txBody>
                    <a:bodyPr/>
                    <a:lstStyle/>
                    <a:p>
                      <a:r>
                        <a:rPr lang="en-US" sz="1600" dirty="0"/>
                        <a:t>Beam energy</a:t>
                      </a:r>
                      <a:endParaRPr lang="en-US" sz="1600" b="0" dirty="0"/>
                    </a:p>
                  </a:txBody>
                  <a:tcPr marL="82232" marR="82232" marT="41114" marB="41114" anchor="ctr"/>
                </a:tc>
                <a:tc>
                  <a:txBody>
                    <a:bodyPr/>
                    <a:lstStyle/>
                    <a:p>
                      <a:pPr algn="l"/>
                      <a:r>
                        <a:rPr lang="en-US" sz="1600" dirty="0"/>
                        <a:t>3.0  </a:t>
                      </a:r>
                      <a:r>
                        <a:rPr lang="en-US" sz="1600" dirty="0" err="1"/>
                        <a:t>GeV</a:t>
                      </a:r>
                      <a:endParaRPr lang="en-US" sz="1600" b="0" dirty="0"/>
                    </a:p>
                  </a:txBody>
                  <a:tcPr marL="82232" marR="82232" marT="41114" marB="41114" anchor="ctr"/>
                </a:tc>
                <a:extLst>
                  <a:ext uri="{0D108BD9-81ED-4DB2-BD59-A6C34878D82A}">
                    <a16:rowId xmlns:a16="http://schemas.microsoft.com/office/drawing/2014/main" val="10001"/>
                  </a:ext>
                </a:extLst>
              </a:tr>
              <a:tr h="396044">
                <a:tc>
                  <a:txBody>
                    <a:bodyPr/>
                    <a:lstStyle/>
                    <a:p>
                      <a:r>
                        <a:rPr lang="en-US" sz="1600" dirty="0"/>
                        <a:t>Circumference</a:t>
                      </a:r>
                      <a:endParaRPr lang="en-US" sz="1600" b="0" dirty="0"/>
                    </a:p>
                  </a:txBody>
                  <a:tcPr marL="82232" marR="82232" marT="41114" marB="41114" anchor="ctr"/>
                </a:tc>
                <a:tc>
                  <a:txBody>
                    <a:bodyPr/>
                    <a:lstStyle/>
                    <a:p>
                      <a:pPr algn="l"/>
                      <a:r>
                        <a:rPr lang="en-US" sz="1600" dirty="0"/>
                        <a:t>518.4  m</a:t>
                      </a:r>
                      <a:endParaRPr lang="en-US" sz="1600" b="0" dirty="0"/>
                    </a:p>
                  </a:txBody>
                  <a:tcPr marL="82232" marR="82232" marT="41114" marB="41114" anchor="ctr"/>
                </a:tc>
                <a:extLst>
                  <a:ext uri="{0D108BD9-81ED-4DB2-BD59-A6C34878D82A}">
                    <a16:rowId xmlns:a16="http://schemas.microsoft.com/office/drawing/2014/main" val="10002"/>
                  </a:ext>
                </a:extLst>
              </a:tr>
              <a:tr h="396044">
                <a:tc>
                  <a:txBody>
                    <a:bodyPr/>
                    <a:lstStyle/>
                    <a:p>
                      <a:r>
                        <a:rPr lang="en-US" sz="1600" dirty="0">
                          <a:solidFill>
                            <a:schemeClr val="tx1"/>
                          </a:solidFill>
                        </a:rPr>
                        <a:t>Revolution Frequency</a:t>
                      </a:r>
                      <a:endParaRPr lang="en-US" sz="1600" b="0" dirty="0">
                        <a:solidFill>
                          <a:schemeClr val="tx1"/>
                        </a:solidFill>
                      </a:endParaRPr>
                    </a:p>
                  </a:txBody>
                  <a:tcPr marL="82232" marR="82232" marT="41114" marB="41114" anchor="ctr"/>
                </a:tc>
                <a:tc>
                  <a:txBody>
                    <a:bodyPr/>
                    <a:lstStyle/>
                    <a:p>
                      <a:pPr algn="l"/>
                      <a:r>
                        <a:rPr lang="en-US" sz="1600" dirty="0">
                          <a:solidFill>
                            <a:schemeClr val="tx1"/>
                          </a:solidFill>
                        </a:rPr>
                        <a:t>578.3 kHz</a:t>
                      </a:r>
                      <a:endParaRPr lang="en-US" sz="1600" b="0" dirty="0">
                        <a:solidFill>
                          <a:schemeClr val="tx1"/>
                        </a:solidFill>
                      </a:endParaRPr>
                    </a:p>
                  </a:txBody>
                  <a:tcPr marL="82232" marR="82232" marT="41114" marB="41114" anchor="ctr"/>
                </a:tc>
                <a:extLst>
                  <a:ext uri="{0D108BD9-81ED-4DB2-BD59-A6C34878D82A}">
                    <a16:rowId xmlns:a16="http://schemas.microsoft.com/office/drawing/2014/main" val="840074997"/>
                  </a:ext>
                </a:extLst>
              </a:tr>
              <a:tr h="396044">
                <a:tc>
                  <a:txBody>
                    <a:bodyPr/>
                    <a:lstStyle/>
                    <a:p>
                      <a:r>
                        <a:rPr lang="en-US" sz="1600" b="0" dirty="0"/>
                        <a:t>Harmonic</a:t>
                      </a:r>
                      <a:r>
                        <a:rPr lang="en-US" sz="1600" b="0" baseline="0" dirty="0"/>
                        <a:t> Number</a:t>
                      </a:r>
                      <a:endParaRPr lang="en-US" sz="1600" b="0" dirty="0"/>
                    </a:p>
                  </a:txBody>
                  <a:tcPr marL="82232" marR="82232" marT="41114" marB="41114" anchor="ctr"/>
                </a:tc>
                <a:tc>
                  <a:txBody>
                    <a:bodyPr/>
                    <a:lstStyle/>
                    <a:p>
                      <a:pPr algn="l"/>
                      <a:r>
                        <a:rPr lang="en-US" sz="1600" dirty="0"/>
                        <a:t>864</a:t>
                      </a:r>
                      <a:endParaRPr lang="en-US" sz="1600" b="0" dirty="0"/>
                    </a:p>
                  </a:txBody>
                  <a:tcPr marL="82232" marR="82232" marT="41114" marB="41114" anchor="ctr"/>
                </a:tc>
                <a:extLst>
                  <a:ext uri="{0D108BD9-81ED-4DB2-BD59-A6C34878D82A}">
                    <a16:rowId xmlns:a16="http://schemas.microsoft.com/office/drawing/2014/main" val="10003"/>
                  </a:ext>
                </a:extLst>
              </a:tr>
              <a:tr h="396044">
                <a:tc>
                  <a:txBody>
                    <a:bodyPr/>
                    <a:lstStyle/>
                    <a:p>
                      <a:r>
                        <a:rPr lang="en-US" sz="1600" b="0" dirty="0">
                          <a:solidFill>
                            <a:schemeClr val="tx1"/>
                          </a:solidFill>
                        </a:rPr>
                        <a:t>RF</a:t>
                      </a:r>
                      <a:r>
                        <a:rPr lang="en-US" sz="1600" b="0" baseline="0" dirty="0">
                          <a:solidFill>
                            <a:schemeClr val="tx1"/>
                          </a:solidFill>
                        </a:rPr>
                        <a:t> Voltage</a:t>
                      </a:r>
                      <a:endParaRPr lang="en-US" sz="1600" b="0" dirty="0">
                        <a:solidFill>
                          <a:schemeClr val="tx1"/>
                        </a:solidFill>
                      </a:endParaRPr>
                    </a:p>
                  </a:txBody>
                  <a:tcPr marL="82232" marR="82232" marT="41114" marB="41114" anchor="ctr"/>
                </a:tc>
                <a:tc>
                  <a:txBody>
                    <a:bodyPr/>
                    <a:lstStyle/>
                    <a:p>
                      <a:pPr algn="l"/>
                      <a:r>
                        <a:rPr lang="en-US" sz="1600" dirty="0">
                          <a:solidFill>
                            <a:schemeClr val="tx1"/>
                          </a:solidFill>
                        </a:rPr>
                        <a:t>3 MV</a:t>
                      </a:r>
                      <a:endParaRPr lang="en-US" sz="1600" b="0" dirty="0">
                        <a:solidFill>
                          <a:schemeClr val="tx1"/>
                        </a:solidFill>
                      </a:endParaRPr>
                    </a:p>
                  </a:txBody>
                  <a:tcPr marL="82232" marR="82232" marT="41114" marB="41114" anchor="ctr"/>
                </a:tc>
                <a:extLst>
                  <a:ext uri="{0D108BD9-81ED-4DB2-BD59-A6C34878D82A}">
                    <a16:rowId xmlns:a16="http://schemas.microsoft.com/office/drawing/2014/main" val="10004"/>
                  </a:ext>
                </a:extLst>
              </a:tr>
              <a:tr h="396044">
                <a:tc>
                  <a:txBody>
                    <a:bodyPr/>
                    <a:lstStyle/>
                    <a:p>
                      <a:r>
                        <a:rPr lang="en-US" sz="1600" dirty="0"/>
                        <a:t>tunes (H </a:t>
                      </a:r>
                      <a:r>
                        <a:rPr lang="en-US" sz="1600" baseline="0" dirty="0"/>
                        <a:t>/ V </a:t>
                      </a:r>
                      <a:r>
                        <a:rPr lang="en-US" sz="1600" dirty="0"/>
                        <a:t>/ L)</a:t>
                      </a:r>
                      <a:endParaRPr lang="en-US" sz="1600" b="0" dirty="0"/>
                    </a:p>
                  </a:txBody>
                  <a:tcPr marL="82232" marR="82232" marT="41114" marB="41114" anchor="ctr"/>
                </a:tc>
                <a:tc>
                  <a:txBody>
                    <a:bodyPr/>
                    <a:lstStyle/>
                    <a:p>
                      <a:pPr marL="0" marR="0" indent="0" algn="l" defTabSz="914239" rtl="0" eaLnBrk="1" fontAlgn="auto" latinLnBrk="0" hangingPunct="1">
                        <a:lnSpc>
                          <a:spcPct val="100000"/>
                        </a:lnSpc>
                        <a:spcBef>
                          <a:spcPts val="0"/>
                        </a:spcBef>
                        <a:spcAft>
                          <a:spcPts val="0"/>
                        </a:spcAft>
                        <a:buClrTx/>
                        <a:buSzTx/>
                        <a:buFontTx/>
                        <a:buNone/>
                        <a:tabLst/>
                        <a:defRPr/>
                      </a:pPr>
                      <a:r>
                        <a:rPr lang="en-US" sz="1600" dirty="0"/>
                        <a:t>49.11</a:t>
                      </a:r>
                      <a:r>
                        <a:rPr lang="en-US" sz="1600" baseline="0" dirty="0"/>
                        <a:t> / </a:t>
                      </a:r>
                      <a:r>
                        <a:rPr lang="en-US" sz="1600" dirty="0"/>
                        <a:t>14.17 / 4.6 x</a:t>
                      </a:r>
                      <a:r>
                        <a:rPr lang="en-US" sz="1600" baseline="0" dirty="0"/>
                        <a:t> 10</a:t>
                      </a:r>
                      <a:r>
                        <a:rPr lang="en-US" sz="1600" baseline="30000" dirty="0"/>
                        <a:t>-3</a:t>
                      </a:r>
                      <a:endParaRPr lang="en-US" sz="1600" b="0" baseline="30000" dirty="0"/>
                    </a:p>
                  </a:txBody>
                  <a:tcPr marL="82232" marR="82232" marT="41114" marB="41114" anchor="ctr"/>
                </a:tc>
                <a:extLst>
                  <a:ext uri="{0D108BD9-81ED-4DB2-BD59-A6C34878D82A}">
                    <a16:rowId xmlns:a16="http://schemas.microsoft.com/office/drawing/2014/main" val="10006"/>
                  </a:ext>
                </a:extLst>
              </a:tr>
              <a:tr h="396044">
                <a:tc>
                  <a:txBody>
                    <a:bodyPr/>
                    <a:lstStyle/>
                    <a:p>
                      <a:r>
                        <a:rPr lang="en-US" sz="1600" b="0" dirty="0"/>
                        <a:t>Momentum Compaction</a:t>
                      </a:r>
                    </a:p>
                  </a:txBody>
                  <a:tcPr marL="82232" marR="82232" marT="41114" marB="41114" anchor="ctr"/>
                </a:tc>
                <a:tc>
                  <a:txBody>
                    <a:bodyPr/>
                    <a:lstStyle/>
                    <a:p>
                      <a:pPr marL="0" marR="0" indent="0" algn="l" defTabSz="914239" rtl="0" eaLnBrk="1" fontAlgn="auto" latinLnBrk="0" hangingPunct="1">
                        <a:lnSpc>
                          <a:spcPct val="100000"/>
                        </a:lnSpc>
                        <a:spcBef>
                          <a:spcPts val="0"/>
                        </a:spcBef>
                        <a:spcAft>
                          <a:spcPts val="0"/>
                        </a:spcAft>
                        <a:buClrTx/>
                        <a:buSzTx/>
                        <a:buFontTx/>
                        <a:buNone/>
                        <a:tabLst/>
                        <a:defRPr/>
                      </a:pPr>
                      <a:r>
                        <a:rPr lang="en-US" sz="1600" b="0" dirty="0"/>
                        <a:t>1.7</a:t>
                      </a:r>
                      <a:r>
                        <a:rPr lang="en-US" sz="1600" dirty="0"/>
                        <a:t> x</a:t>
                      </a:r>
                      <a:r>
                        <a:rPr lang="en-US" sz="1600" baseline="0" dirty="0"/>
                        <a:t> 10</a:t>
                      </a:r>
                      <a:r>
                        <a:rPr lang="en-US" sz="1600" baseline="30000" dirty="0"/>
                        <a:t>-4</a:t>
                      </a:r>
                      <a:endParaRPr lang="en-US" sz="1600" b="0" baseline="30000" dirty="0"/>
                    </a:p>
                  </a:txBody>
                  <a:tcPr marL="82232" marR="82232" marT="41114" marB="41114" anchor="ctr"/>
                </a:tc>
                <a:extLst>
                  <a:ext uri="{0D108BD9-81ED-4DB2-BD59-A6C34878D82A}">
                    <a16:rowId xmlns:a16="http://schemas.microsoft.com/office/drawing/2014/main" val="1595548729"/>
                  </a:ext>
                </a:extLst>
              </a:tr>
              <a:tr h="396044">
                <a:tc>
                  <a:txBody>
                    <a:bodyPr/>
                    <a:lstStyle/>
                    <a:p>
                      <a:r>
                        <a:rPr lang="en-US" sz="1600" dirty="0"/>
                        <a:t>Natural bunch length</a:t>
                      </a:r>
                      <a:endParaRPr lang="en-US" sz="1600" b="0" dirty="0"/>
                    </a:p>
                  </a:txBody>
                  <a:tcPr marL="82232" marR="82232" marT="41114" marB="41114" anchor="ctr"/>
                </a:tc>
                <a:tc>
                  <a:txBody>
                    <a:bodyPr/>
                    <a:lstStyle/>
                    <a:p>
                      <a:pPr algn="l"/>
                      <a:r>
                        <a:rPr lang="en-US" sz="1600" b="0" dirty="0"/>
                        <a:t>2.4 mm</a:t>
                      </a:r>
                    </a:p>
                  </a:txBody>
                  <a:tcPr marL="82232" marR="82232" marT="41114" marB="41114" anchor="ctr"/>
                </a:tc>
                <a:extLst>
                  <a:ext uri="{0D108BD9-81ED-4DB2-BD59-A6C34878D82A}">
                    <a16:rowId xmlns:a16="http://schemas.microsoft.com/office/drawing/2014/main" val="10007"/>
                  </a:ext>
                </a:extLst>
              </a:tr>
              <a:tr h="396044">
                <a:tc>
                  <a:txBody>
                    <a:bodyPr/>
                    <a:lstStyle/>
                    <a:p>
                      <a:r>
                        <a:rPr lang="en-US" sz="1600" baseline="0" dirty="0"/>
                        <a:t>Natural e</a:t>
                      </a:r>
                      <a:r>
                        <a:rPr lang="en-US" sz="1600" dirty="0"/>
                        <a:t>nergy spread</a:t>
                      </a:r>
                      <a:endParaRPr lang="en-US" sz="1600" b="0" dirty="0"/>
                    </a:p>
                  </a:txBody>
                  <a:tcPr marL="82232" marR="82232" marT="41114" marB="41114" anchor="ctr"/>
                </a:tc>
                <a:tc>
                  <a:txBody>
                    <a:bodyPr/>
                    <a:lstStyle/>
                    <a:p>
                      <a:pPr algn="l"/>
                      <a:r>
                        <a:rPr lang="en-US" sz="1600" dirty="0"/>
                        <a:t>8.0 x</a:t>
                      </a:r>
                      <a:r>
                        <a:rPr lang="en-US" sz="1600" baseline="0" dirty="0"/>
                        <a:t> 10</a:t>
                      </a:r>
                      <a:r>
                        <a:rPr lang="en-US" sz="1600" baseline="30000" dirty="0"/>
                        <a:t>-4</a:t>
                      </a:r>
                      <a:endParaRPr lang="en-US" sz="1600" b="0" baseline="30000" dirty="0"/>
                    </a:p>
                  </a:txBody>
                  <a:tcPr marL="82232" marR="82232" marT="41114" marB="41114" anchor="ctr"/>
                </a:tc>
                <a:extLst>
                  <a:ext uri="{0D108BD9-81ED-4DB2-BD59-A6C34878D82A}">
                    <a16:rowId xmlns:a16="http://schemas.microsoft.com/office/drawing/2014/main" val="10008"/>
                  </a:ext>
                </a:extLst>
              </a:tr>
              <a:tr h="396044">
                <a:tc>
                  <a:txBody>
                    <a:bodyPr/>
                    <a:lstStyle/>
                    <a:p>
                      <a:r>
                        <a:rPr lang="en-US" sz="1600" dirty="0"/>
                        <a:t>Energy loss/turn (dipoles)</a:t>
                      </a:r>
                      <a:endParaRPr lang="en-US" sz="1600" b="0" dirty="0"/>
                    </a:p>
                  </a:txBody>
                  <a:tcPr marL="82232" marR="82232" marT="41114" marB="41114" anchor="ctr"/>
                </a:tc>
                <a:tc>
                  <a:txBody>
                    <a:bodyPr/>
                    <a:lstStyle/>
                    <a:p>
                      <a:pPr algn="l"/>
                      <a:r>
                        <a:rPr lang="en-US" sz="1600" b="0" baseline="0" dirty="0"/>
                        <a:t>472 </a:t>
                      </a:r>
                      <a:r>
                        <a:rPr lang="en-US" sz="1600" b="0" baseline="0" dirty="0" err="1"/>
                        <a:t>keV</a:t>
                      </a:r>
                      <a:endParaRPr lang="en-US" sz="1600" b="0" baseline="30000" dirty="0"/>
                    </a:p>
                  </a:txBody>
                  <a:tcPr marL="82232" marR="82232" marT="41114" marB="41114" anchor="ctr"/>
                </a:tc>
                <a:extLst>
                  <a:ext uri="{0D108BD9-81ED-4DB2-BD59-A6C34878D82A}">
                    <a16:rowId xmlns:a16="http://schemas.microsoft.com/office/drawing/2014/main" val="10009"/>
                  </a:ext>
                </a:extLst>
              </a:tr>
              <a:tr h="396044">
                <a:tc>
                  <a:txBody>
                    <a:bodyPr/>
                    <a:lstStyle/>
                    <a:p>
                      <a:r>
                        <a:rPr lang="en-US" sz="1600" b="0" dirty="0"/>
                        <a:t>Damping</a:t>
                      </a:r>
                      <a:r>
                        <a:rPr lang="en-US" sz="1600" b="0" baseline="0" dirty="0"/>
                        <a:t> times (H/V/L)</a:t>
                      </a:r>
                      <a:endParaRPr lang="en-US" sz="1600" b="0" dirty="0"/>
                    </a:p>
                  </a:txBody>
                  <a:tcPr marL="82232" marR="82232" marT="41114" marB="41114" anchor="ctr"/>
                </a:tc>
                <a:tc>
                  <a:txBody>
                    <a:bodyPr/>
                    <a:lstStyle/>
                    <a:p>
                      <a:pPr algn="l"/>
                      <a:r>
                        <a:rPr lang="en-US" sz="1600" b="0" dirty="0"/>
                        <a:t>16.9 / 22.0 / 12.9 </a:t>
                      </a:r>
                      <a:r>
                        <a:rPr lang="en-US" sz="1600" b="0" dirty="0" err="1"/>
                        <a:t>ms</a:t>
                      </a:r>
                      <a:endParaRPr lang="en-US" sz="1600" b="0" dirty="0"/>
                    </a:p>
                  </a:txBody>
                  <a:tcPr marL="82232" marR="82232" marT="41114" marB="41114" anchor="ctr"/>
                </a:tc>
                <a:extLst>
                  <a:ext uri="{0D108BD9-81ED-4DB2-BD59-A6C34878D82A}">
                    <a16:rowId xmlns:a16="http://schemas.microsoft.com/office/drawing/2014/main" val="10010"/>
                  </a:ext>
                </a:extLst>
              </a:tr>
            </a:tbl>
          </a:graphicData>
        </a:graphic>
      </p:graphicFrame>
      <p:sp>
        <p:nvSpPr>
          <p:cNvPr id="18" name="Title 1"/>
          <p:cNvSpPr>
            <a:spLocks noGrp="1"/>
          </p:cNvSpPr>
          <p:nvPr>
            <p:ph type="title"/>
          </p:nvPr>
        </p:nvSpPr>
        <p:spPr>
          <a:xfrm>
            <a:off x="0" y="0"/>
            <a:ext cx="8172400" cy="908720"/>
          </a:xfrm>
        </p:spPr>
        <p:txBody>
          <a:bodyPr/>
          <a:lstStyle/>
          <a:p>
            <a:r>
              <a:rPr lang="en-US" dirty="0"/>
              <a:t>Sirius main parameters</a:t>
            </a:r>
          </a:p>
        </p:txBody>
      </p:sp>
    </p:spTree>
    <p:extLst>
      <p:ext uri="{BB962C8B-B14F-4D97-AF65-F5344CB8AC3E}">
        <p14:creationId xmlns:p14="http://schemas.microsoft.com/office/powerpoint/2010/main" val="1143711755"/>
      </p:ext>
    </p:extLst>
  </p:cSld>
  <p:clrMapOvr>
    <a:masterClrMapping/>
  </p:clrMapOvr>
  <mc:AlternateContent xmlns:mc="http://schemas.openxmlformats.org/markup-compatibility/2006" xmlns:p14="http://schemas.microsoft.com/office/powerpoint/2010/main">
    <mc:Choice Requires="p14">
      <p:transition spd="slow" p14:dur="2000" advTm="134"/>
    </mc:Choice>
    <mc:Fallback xmlns="">
      <p:transition spd="slow" advTm="13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Conclusions</a:t>
            </a:r>
          </a:p>
        </p:txBody>
      </p:sp>
      <p:sp>
        <p:nvSpPr>
          <p:cNvPr id="3" name="Content Placeholder 2"/>
          <p:cNvSpPr>
            <a:spLocks noGrp="1"/>
          </p:cNvSpPr>
          <p:nvPr>
            <p:ph idx="1"/>
          </p:nvPr>
        </p:nvSpPr>
        <p:spPr>
          <a:xfrm>
            <a:off x="439949" y="1196752"/>
            <a:ext cx="8229600" cy="5033669"/>
          </a:xfrm>
        </p:spPr>
        <p:txBody>
          <a:bodyPr/>
          <a:lstStyle/>
          <a:p>
            <a:r>
              <a:rPr lang="pt-BR" sz="1600" dirty="0"/>
              <a:t>Good agreement between frequency domain and tracking results;</a:t>
            </a:r>
          </a:p>
          <a:p>
            <a:endParaRPr lang="pt-BR" sz="1600" dirty="0"/>
          </a:p>
          <a:p>
            <a:r>
              <a:rPr lang="pt-BR" sz="1600" dirty="0"/>
              <a:t>The haissinski solution as a function of the current predicts very well the tracking results below the instability treshold and is the perfect initial condition for tracking;</a:t>
            </a:r>
          </a:p>
          <a:p>
            <a:endParaRPr lang="pt-BR" sz="1600" dirty="0"/>
          </a:p>
          <a:p>
            <a:r>
              <a:rPr lang="pt-BR" sz="1600" dirty="0"/>
              <a:t>In the longitudinal plane it is not necessary to perform tracking below the threshold, and the frequency domain analysis provides a good hint about where the threshold is;</a:t>
            </a:r>
          </a:p>
          <a:p>
            <a:endParaRPr lang="pt-BR" sz="1600" dirty="0"/>
          </a:p>
          <a:p>
            <a:r>
              <a:rPr lang="pt-BR" sz="1600" dirty="0"/>
              <a:t>The formula for estimation of the effects of noise in tracking simulations is an important tool for defining the number of particles of the simulation and the characteristics of the filter to be applied to the wake;</a:t>
            </a:r>
          </a:p>
          <a:p>
            <a:endParaRPr lang="pt-BR" sz="1600" dirty="0"/>
          </a:p>
          <a:p>
            <a:r>
              <a:rPr lang="pt-BR" sz="1600" dirty="0"/>
              <a:t>The high frequency of the longitudinal wall impedance does not affect the beam behavior but its low frequency imaginary part is important to reproduce the bunch lengthening (for the case of Sirius this helps stabilizing the beam in the longitudinal plane);</a:t>
            </a:r>
          </a:p>
          <a:p>
            <a:endParaRPr lang="pt-BR" sz="1600" dirty="0"/>
          </a:p>
          <a:p>
            <a:r>
              <a:rPr lang="pt-BR" sz="1600" dirty="0"/>
              <a:t>Above the threshold the beam behavior depends very strongly on the real part of the low frequency impedance.</a:t>
            </a:r>
          </a:p>
        </p:txBody>
      </p:sp>
    </p:spTree>
    <p:extLst>
      <p:ext uri="{BB962C8B-B14F-4D97-AF65-F5344CB8AC3E}">
        <p14:creationId xmlns:p14="http://schemas.microsoft.com/office/powerpoint/2010/main" val="2239751856"/>
      </p:ext>
    </p:extLst>
  </p:cSld>
  <p:clrMapOvr>
    <a:masterClrMapping/>
  </p:clrMapOvr>
  <mc:AlternateContent xmlns:mc="http://schemas.openxmlformats.org/markup-compatibility/2006" xmlns:p14="http://schemas.microsoft.com/office/powerpoint/2010/main">
    <mc:Choice Requires="p14">
      <p:transition spd="slow" p14:dur="2000" advTm="164"/>
    </mc:Choice>
    <mc:Fallback xmlns="">
      <p:transition spd="slow" advTm="16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Acknowledgements</a:t>
            </a:r>
          </a:p>
        </p:txBody>
      </p:sp>
      <p:sp>
        <p:nvSpPr>
          <p:cNvPr id="3" name="Content Placeholder 2"/>
          <p:cNvSpPr>
            <a:spLocks noGrp="1"/>
          </p:cNvSpPr>
          <p:nvPr>
            <p:ph idx="1"/>
          </p:nvPr>
        </p:nvSpPr>
        <p:spPr>
          <a:xfrm>
            <a:off x="439949" y="1131635"/>
            <a:ext cx="8229600" cy="4313589"/>
          </a:xfrm>
        </p:spPr>
        <p:txBody>
          <a:bodyPr>
            <a:normAutofit fontScale="92500" lnSpcReduction="10000"/>
          </a:bodyPr>
          <a:lstStyle/>
          <a:p>
            <a:pPr marL="0" indent="0">
              <a:buNone/>
            </a:pPr>
            <a:r>
              <a:rPr lang="pt-BR" dirty="0"/>
              <a:t>Thanks to:</a:t>
            </a:r>
          </a:p>
          <a:p>
            <a:r>
              <a:rPr lang="pt-BR" dirty="0" err="1"/>
              <a:t>Ryutaro</a:t>
            </a:r>
            <a:r>
              <a:rPr lang="pt-BR" dirty="0"/>
              <a:t> </a:t>
            </a:r>
            <a:r>
              <a:rPr lang="pt-BR" dirty="0" err="1"/>
              <a:t>Nagaoka</a:t>
            </a:r>
            <a:r>
              <a:rPr lang="pt-BR" dirty="0"/>
              <a:t> </a:t>
            </a:r>
            <a:r>
              <a:rPr lang="pt-BR" dirty="0" err="1"/>
              <a:t>and</a:t>
            </a:r>
            <a:r>
              <a:rPr lang="pt-BR" dirty="0"/>
              <a:t> </a:t>
            </a:r>
            <a:r>
              <a:rPr lang="pt-BR" dirty="0" err="1"/>
              <a:t>Gabrieli</a:t>
            </a:r>
            <a:r>
              <a:rPr lang="pt-BR" dirty="0"/>
              <a:t> </a:t>
            </a:r>
            <a:r>
              <a:rPr lang="pt-BR" dirty="0" err="1"/>
              <a:t>Bassi</a:t>
            </a:r>
            <a:r>
              <a:rPr lang="pt-BR" dirty="0"/>
              <a:t> for the fruitful discussions on </a:t>
            </a:r>
            <a:r>
              <a:rPr lang="pt-BR" dirty="0" err="1"/>
              <a:t>instabilities</a:t>
            </a:r>
            <a:r>
              <a:rPr lang="pt-BR" dirty="0"/>
              <a:t>;</a:t>
            </a:r>
          </a:p>
          <a:p>
            <a:endParaRPr lang="pt-BR" dirty="0"/>
          </a:p>
          <a:p>
            <a:r>
              <a:rPr lang="pt-BR" dirty="0" err="1"/>
              <a:t>All</a:t>
            </a:r>
            <a:r>
              <a:rPr lang="pt-BR" dirty="0"/>
              <a:t> </a:t>
            </a:r>
            <a:r>
              <a:rPr lang="pt-BR" dirty="0" err="1"/>
              <a:t>the</a:t>
            </a:r>
            <a:r>
              <a:rPr lang="pt-BR" dirty="0"/>
              <a:t> </a:t>
            </a:r>
            <a:r>
              <a:rPr lang="pt-BR" dirty="0" err="1"/>
              <a:t>members</a:t>
            </a:r>
            <a:r>
              <a:rPr lang="pt-BR" dirty="0"/>
              <a:t> </a:t>
            </a:r>
            <a:r>
              <a:rPr lang="pt-BR" dirty="0" err="1"/>
              <a:t>of</a:t>
            </a:r>
            <a:r>
              <a:rPr lang="pt-BR" dirty="0"/>
              <a:t> </a:t>
            </a:r>
            <a:r>
              <a:rPr lang="pt-BR" dirty="0" err="1"/>
              <a:t>the</a:t>
            </a:r>
            <a:r>
              <a:rPr lang="pt-BR" dirty="0"/>
              <a:t> </a:t>
            </a:r>
            <a:r>
              <a:rPr lang="pt-BR" dirty="0" err="1"/>
              <a:t>Accelerator</a:t>
            </a:r>
            <a:r>
              <a:rPr lang="pt-BR" dirty="0"/>
              <a:t> </a:t>
            </a:r>
            <a:r>
              <a:rPr lang="pt-BR" dirty="0" err="1"/>
              <a:t>Physics</a:t>
            </a:r>
            <a:r>
              <a:rPr lang="pt-BR" dirty="0"/>
              <a:t> </a:t>
            </a:r>
            <a:r>
              <a:rPr lang="pt-BR" dirty="0" err="1"/>
              <a:t>Group</a:t>
            </a:r>
            <a:r>
              <a:rPr lang="pt-BR" dirty="0"/>
              <a:t> for </a:t>
            </a:r>
            <a:r>
              <a:rPr lang="pt-BR" dirty="0" err="1"/>
              <a:t>the</a:t>
            </a:r>
            <a:r>
              <a:rPr lang="pt-BR" dirty="0"/>
              <a:t> </a:t>
            </a:r>
            <a:r>
              <a:rPr lang="pt-BR" dirty="0" err="1"/>
              <a:t>support</a:t>
            </a:r>
            <a:r>
              <a:rPr lang="pt-BR" dirty="0"/>
              <a:t> </a:t>
            </a:r>
            <a:r>
              <a:rPr lang="pt-BR" dirty="0" err="1"/>
              <a:t>throughout</a:t>
            </a:r>
            <a:r>
              <a:rPr lang="pt-BR" dirty="0"/>
              <a:t> </a:t>
            </a:r>
            <a:r>
              <a:rPr lang="pt-BR" dirty="0" err="1"/>
              <a:t>this</a:t>
            </a:r>
            <a:r>
              <a:rPr lang="pt-BR" dirty="0"/>
              <a:t> </a:t>
            </a:r>
            <a:r>
              <a:rPr lang="pt-BR" dirty="0" err="1"/>
              <a:t>work</a:t>
            </a:r>
            <a:r>
              <a:rPr lang="pt-BR" dirty="0"/>
              <a:t> </a:t>
            </a:r>
            <a:r>
              <a:rPr lang="pt-BR" dirty="0" err="1"/>
              <a:t>and</a:t>
            </a:r>
            <a:r>
              <a:rPr lang="pt-BR" dirty="0"/>
              <a:t> </a:t>
            </a:r>
            <a:r>
              <a:rPr lang="pt-BR" dirty="0" err="1"/>
              <a:t>all</a:t>
            </a:r>
            <a:r>
              <a:rPr lang="pt-BR" dirty="0"/>
              <a:t> </a:t>
            </a:r>
            <a:r>
              <a:rPr lang="pt-BR" dirty="0" err="1"/>
              <a:t>the</a:t>
            </a:r>
            <a:r>
              <a:rPr lang="pt-BR" dirty="0"/>
              <a:t> </a:t>
            </a:r>
            <a:r>
              <a:rPr lang="pt-BR" dirty="0" err="1"/>
              <a:t>educated</a:t>
            </a:r>
            <a:r>
              <a:rPr lang="pt-BR" dirty="0"/>
              <a:t> </a:t>
            </a:r>
            <a:r>
              <a:rPr lang="pt-BR" dirty="0" err="1"/>
              <a:t>guesses</a:t>
            </a:r>
            <a:r>
              <a:rPr lang="pt-BR" dirty="0"/>
              <a:t>;</a:t>
            </a:r>
          </a:p>
          <a:p>
            <a:endParaRPr lang="pt-BR" dirty="0"/>
          </a:p>
          <a:p>
            <a:r>
              <a:rPr lang="pt-BR" dirty="0"/>
              <a:t>Ximenes Resende and Guilherme Prado for </a:t>
            </a:r>
            <a:r>
              <a:rPr lang="pt-BR" dirty="0" err="1"/>
              <a:t>their</a:t>
            </a:r>
            <a:r>
              <a:rPr lang="pt-BR" dirty="0"/>
              <a:t> help in the development of the tracking code;</a:t>
            </a:r>
          </a:p>
          <a:p>
            <a:endParaRPr lang="pt-BR" dirty="0"/>
          </a:p>
          <a:p>
            <a:r>
              <a:rPr lang="pt-BR" dirty="0"/>
              <a:t>Luana Vilela for helping with the preparation of this presentation, the </a:t>
            </a:r>
            <a:r>
              <a:rPr lang="pt-BR" dirty="0" err="1"/>
              <a:t>poster</a:t>
            </a:r>
            <a:r>
              <a:rPr lang="pt-BR" dirty="0"/>
              <a:t> </a:t>
            </a:r>
            <a:r>
              <a:rPr lang="pt-BR" dirty="0" err="1"/>
              <a:t>and</a:t>
            </a:r>
            <a:r>
              <a:rPr lang="pt-BR" dirty="0"/>
              <a:t> </a:t>
            </a:r>
            <a:r>
              <a:rPr lang="pt-BR" dirty="0" err="1"/>
              <a:t>the</a:t>
            </a:r>
            <a:r>
              <a:rPr lang="pt-BR" dirty="0"/>
              <a:t> travel arrangements;</a:t>
            </a:r>
          </a:p>
          <a:p>
            <a:endParaRPr lang="pt-BR" dirty="0"/>
          </a:p>
          <a:p>
            <a:r>
              <a:rPr lang="pt-BR" dirty="0"/>
              <a:t>The organizers for the invitation and the gracious reception;</a:t>
            </a:r>
          </a:p>
        </p:txBody>
      </p:sp>
      <p:sp>
        <p:nvSpPr>
          <p:cNvPr id="4" name="Content Placeholder 2"/>
          <p:cNvSpPr txBox="1">
            <a:spLocks/>
          </p:cNvSpPr>
          <p:nvPr/>
        </p:nvSpPr>
        <p:spPr>
          <a:xfrm>
            <a:off x="2411760" y="5445224"/>
            <a:ext cx="4536504" cy="704794"/>
          </a:xfrm>
          <a:prstGeom prst="rect">
            <a:avLst/>
          </a:prstGeom>
        </p:spPr>
        <p:txBody>
          <a:bodyPr vert="horz" lIns="91424" tIns="45712" rIns="91424" bIns="45712" rtlCol="0">
            <a:normAutofit/>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16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14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12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t-BR" sz="2800" dirty="0" err="1"/>
              <a:t>Grazie</a:t>
            </a:r>
            <a:r>
              <a:rPr lang="pt-BR" sz="2800" dirty="0"/>
              <a:t> </a:t>
            </a:r>
            <a:r>
              <a:rPr lang="pt-BR" sz="2800" dirty="0" err="1"/>
              <a:t>mille</a:t>
            </a:r>
            <a:r>
              <a:rPr lang="pt-BR" sz="2800" dirty="0"/>
              <a:t> per </a:t>
            </a:r>
            <a:r>
              <a:rPr lang="pt-BR" sz="2800" dirty="0" err="1"/>
              <a:t>l’attenzione</a:t>
            </a:r>
            <a:r>
              <a:rPr lang="pt-BR" sz="2800" dirty="0"/>
              <a:t>!</a:t>
            </a:r>
          </a:p>
        </p:txBody>
      </p:sp>
    </p:spTree>
    <p:extLst>
      <p:ext uri="{BB962C8B-B14F-4D97-AF65-F5344CB8AC3E}">
        <p14:creationId xmlns:p14="http://schemas.microsoft.com/office/powerpoint/2010/main" val="1509438587"/>
      </p:ext>
    </p:extLst>
  </p:cSld>
  <p:clrMapOvr>
    <a:masterClrMapping/>
  </p:clrMapOvr>
  <mc:AlternateContent xmlns:mc="http://schemas.openxmlformats.org/markup-compatibility/2006" xmlns:p14="http://schemas.microsoft.com/office/powerpoint/2010/main">
    <mc:Choice Requires="p14">
      <p:transition spd="slow" p14:dur="2000" advTm="179"/>
    </mc:Choice>
    <mc:Fallback xmlns="">
      <p:transition spd="slow" advTm="17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358EE-27AE-4680-A783-9EF75E3AC7FE}"/>
              </a:ext>
            </a:extLst>
          </p:cNvPr>
          <p:cNvSpPr>
            <a:spLocks noGrp="1"/>
          </p:cNvSpPr>
          <p:nvPr>
            <p:ph type="title"/>
          </p:nvPr>
        </p:nvSpPr>
        <p:spPr>
          <a:xfrm>
            <a:off x="323528" y="3068960"/>
            <a:ext cx="8172400" cy="908720"/>
          </a:xfrm>
        </p:spPr>
        <p:txBody>
          <a:bodyPr/>
          <a:lstStyle/>
          <a:p>
            <a:r>
              <a:rPr lang="pt-BR" dirty="0"/>
              <a:t>Extra Slides</a:t>
            </a:r>
          </a:p>
        </p:txBody>
      </p:sp>
    </p:spTree>
    <p:extLst>
      <p:ext uri="{BB962C8B-B14F-4D97-AF65-F5344CB8AC3E}">
        <p14:creationId xmlns:p14="http://schemas.microsoft.com/office/powerpoint/2010/main" val="1701447461"/>
      </p:ext>
    </p:extLst>
  </p:cSld>
  <p:clrMapOvr>
    <a:masterClrMapping/>
  </p:clrMapOvr>
  <mc:AlternateContent xmlns:mc="http://schemas.openxmlformats.org/markup-compatibility/2006" xmlns:p14="http://schemas.microsoft.com/office/powerpoint/2010/main">
    <mc:Choice Requires="p14">
      <p:transition spd="slow" p14:dur="2000" advTm="174"/>
    </mc:Choice>
    <mc:Fallback xmlns="">
      <p:transition spd="slow" advTm="17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0"/>
            <a:ext cx="8172400" cy="908720"/>
          </a:xfrm>
        </p:spPr>
        <p:txBody>
          <a:bodyPr/>
          <a:lstStyle/>
          <a:p>
            <a:r>
              <a:rPr lang="en-US" dirty="0"/>
              <a:t>Sirius main parameters</a:t>
            </a:r>
          </a:p>
        </p:txBody>
      </p:sp>
      <p:grpSp>
        <p:nvGrpSpPr>
          <p:cNvPr id="4" name="Group 3"/>
          <p:cNvGrpSpPr/>
          <p:nvPr/>
        </p:nvGrpSpPr>
        <p:grpSpPr>
          <a:xfrm>
            <a:off x="96100" y="1052736"/>
            <a:ext cx="8928992" cy="3991021"/>
            <a:chOff x="4132243" y="1556792"/>
            <a:chExt cx="5011757" cy="218470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243" y="1556792"/>
              <a:ext cx="5011757" cy="2088232"/>
            </a:xfrm>
            <a:prstGeom prst="rect">
              <a:avLst/>
            </a:prstGeom>
          </p:spPr>
        </p:pic>
        <p:sp>
          <p:nvSpPr>
            <p:cNvPr id="3" name="TextBox 2"/>
            <p:cNvSpPr txBox="1"/>
            <p:nvPr/>
          </p:nvSpPr>
          <p:spPr>
            <a:xfrm>
              <a:off x="4283968" y="3573016"/>
              <a:ext cx="3088067" cy="168478"/>
            </a:xfrm>
            <a:prstGeom prst="rect">
              <a:avLst/>
            </a:prstGeom>
            <a:noFill/>
          </p:spPr>
          <p:txBody>
            <a:bodyPr wrap="square" rtlCol="0">
              <a:spAutoFit/>
            </a:bodyPr>
            <a:lstStyle/>
            <a:p>
              <a:r>
                <a:rPr lang="pt-BR" sz="1400" dirty="0"/>
                <a:t>Gaussian bunch spectrum for several azimuthal (m) and radial (r) modes.</a:t>
              </a:r>
            </a:p>
          </p:txBody>
        </p:sp>
      </p:grpSp>
      <p:sp>
        <p:nvSpPr>
          <p:cNvPr id="19" name="TextBox 18"/>
          <p:cNvSpPr txBox="1"/>
          <p:nvPr/>
        </p:nvSpPr>
        <p:spPr>
          <a:xfrm>
            <a:off x="1331640" y="5282740"/>
            <a:ext cx="1359486" cy="369332"/>
          </a:xfrm>
          <a:prstGeom prst="rect">
            <a:avLst/>
          </a:prstGeom>
          <a:noFill/>
        </p:spPr>
        <p:txBody>
          <a:bodyPr wrap="square" rtlCol="0">
            <a:spAutoFit/>
          </a:bodyPr>
          <a:lstStyle/>
          <a:p>
            <a:r>
              <a:rPr lang="pt-BR" dirty="0"/>
              <a:t>Longitudinal</a:t>
            </a:r>
          </a:p>
        </p:txBody>
      </p:sp>
      <mc:AlternateContent xmlns:mc="http://schemas.openxmlformats.org/markup-compatibility/2006" xmlns:a14="http://schemas.microsoft.com/office/drawing/2010/main">
        <mc:Choice Requires="a14">
          <p:sp>
            <p:nvSpPr>
              <p:cNvPr id="5" name="TextBox 4"/>
              <p:cNvSpPr txBox="1"/>
              <p:nvPr/>
            </p:nvSpPr>
            <p:spPr>
              <a:xfrm>
                <a:off x="366415" y="5744289"/>
                <a:ext cx="3009350" cy="276999"/>
              </a:xfrm>
              <a:prstGeom prst="rect">
                <a:avLst/>
              </a:prstGeom>
              <a:noFill/>
            </p:spPr>
            <p:txBody>
              <a:bodyPr wrap="none" lIns="0" tIns="0" rIns="0" bIns="0" rtlCol="0">
                <a:spAutoFit/>
              </a:bodyPr>
              <a:lstStyle/>
              <a:p>
                <a:r>
                  <a:rPr lang="pt-BR" dirty="0"/>
                  <a:t> </a:t>
                </a:r>
                <a14:m>
                  <m:oMath xmlns:m="http://schemas.openxmlformats.org/officeDocument/2006/math">
                    <m:r>
                      <a:rPr lang="pt-BR" b="0" i="1" smtClean="0">
                        <a:latin typeface="Cambria Math" panose="02040503050406030204" pitchFamily="18" charset="0"/>
                      </a:rPr>
                      <m:t>𝑚</m:t>
                    </m:r>
                    <m:r>
                      <a:rPr lang="pt-BR" b="0" i="1" smtClean="0">
                        <a:latin typeface="Cambria Math" panose="02040503050406030204" pitchFamily="18" charset="0"/>
                      </a:rPr>
                      <m:t>,</m:t>
                    </m:r>
                    <m:r>
                      <a:rPr lang="pt-BR" b="0" i="1" smtClean="0">
                        <a:latin typeface="Cambria Math" panose="02040503050406030204" pitchFamily="18" charset="0"/>
                      </a:rPr>
                      <m:t>𝑟</m:t>
                    </m:r>
                    <m:r>
                      <a:rPr lang="pt-BR" b="0" i="1" smtClean="0">
                        <a:latin typeface="Cambria Math" panose="02040503050406030204" pitchFamily="18" charset="0"/>
                      </a:rPr>
                      <m:t> ~ 10   ⇒  |</m:t>
                    </m:r>
                    <m:r>
                      <a:rPr lang="pt-BR" b="0" i="1" smtClean="0">
                        <a:latin typeface="Cambria Math" panose="02040503050406030204" pitchFamily="18" charset="0"/>
                      </a:rPr>
                      <m:t>𝑓</m:t>
                    </m:r>
                    <m:r>
                      <a:rPr lang="pt-BR" b="0" i="1" smtClean="0">
                        <a:latin typeface="Cambria Math" panose="02040503050406030204" pitchFamily="18" charset="0"/>
                      </a:rPr>
                      <m:t>|&lt;130 </m:t>
                    </m:r>
                    <m:r>
                      <a:rPr lang="pt-BR" b="0" i="1" smtClean="0">
                        <a:latin typeface="Cambria Math" panose="02040503050406030204" pitchFamily="18" charset="0"/>
                      </a:rPr>
                      <m:t>𝐺𝐻𝑧</m:t>
                    </m:r>
                  </m:oMath>
                </a14:m>
                <a:endParaRPr lang="pt-BR" dirty="0"/>
              </a:p>
            </p:txBody>
          </p:sp>
        </mc:Choice>
        <mc:Fallback xmlns="">
          <p:sp>
            <p:nvSpPr>
              <p:cNvPr id="5" name="TextBox 4"/>
              <p:cNvSpPr txBox="1">
                <a:spLocks noRot="1" noChangeAspect="1" noMove="1" noResize="1" noEditPoints="1" noAdjustHandles="1" noChangeArrowheads="1" noChangeShapeType="1" noTextEdit="1"/>
              </p:cNvSpPr>
              <p:nvPr/>
            </p:nvSpPr>
            <p:spPr>
              <a:xfrm>
                <a:off x="366415" y="5744289"/>
                <a:ext cx="3009350" cy="276999"/>
              </a:xfrm>
              <a:prstGeom prst="rect">
                <a:avLst/>
              </a:prstGeom>
              <a:blipFill>
                <a:blip r:embed="rId4"/>
                <a:stretch>
                  <a:fillRect l="-202" t="-2174" r="-1822" b="-32609"/>
                </a:stretch>
              </a:blipFill>
            </p:spPr>
            <p:txBody>
              <a:bodyPr/>
              <a:lstStyle/>
              <a:p>
                <a:r>
                  <a:rPr lang="pt-BR">
                    <a:noFill/>
                  </a:rPr>
                  <a:t> </a:t>
                </a:r>
              </a:p>
            </p:txBody>
          </p:sp>
        </mc:Fallback>
      </mc:AlternateContent>
      <p:sp>
        <p:nvSpPr>
          <p:cNvPr id="21" name="TextBox 20"/>
          <p:cNvSpPr txBox="1"/>
          <p:nvPr/>
        </p:nvSpPr>
        <p:spPr>
          <a:xfrm>
            <a:off x="6084168" y="5120382"/>
            <a:ext cx="1224136" cy="369332"/>
          </a:xfrm>
          <a:prstGeom prst="rect">
            <a:avLst/>
          </a:prstGeom>
          <a:noFill/>
        </p:spPr>
        <p:txBody>
          <a:bodyPr wrap="square" rtlCol="0">
            <a:spAutoFit/>
          </a:bodyPr>
          <a:lstStyle/>
          <a:p>
            <a:r>
              <a:rPr lang="pt-BR" dirty="0"/>
              <a:t>Transverse</a:t>
            </a:r>
          </a:p>
        </p:txBody>
      </p:sp>
      <mc:AlternateContent xmlns:mc="http://schemas.openxmlformats.org/markup-compatibility/2006" xmlns:a14="http://schemas.microsoft.com/office/drawing/2010/main">
        <mc:Choice Requires="a14">
          <p:sp>
            <p:nvSpPr>
              <p:cNvPr id="22" name="TextBox 21"/>
              <p:cNvSpPr txBox="1"/>
              <p:nvPr/>
            </p:nvSpPr>
            <p:spPr>
              <a:xfrm>
                <a:off x="4574628" y="5542935"/>
                <a:ext cx="4464496" cy="720197"/>
              </a:xfrm>
              <a:prstGeom prst="rect">
                <a:avLst/>
              </a:prstGeom>
              <a:noFill/>
            </p:spPr>
            <p:txBody>
              <a:bodyPr wrap="square" lIns="0" tIns="0" rIns="0" bIns="0" rtlCol="0">
                <a:spAutoFit/>
              </a:bodyPr>
              <a:lstStyle/>
              <a:p>
                <a:r>
                  <a:rPr lang="pt-BR" dirty="0"/>
                  <a:t> </a:t>
                </a:r>
                <a14:m>
                  <m:oMath xmlns:m="http://schemas.openxmlformats.org/officeDocument/2006/math">
                    <m:r>
                      <a:rPr lang="pt-BR" b="0" i="1" smtClean="0">
                        <a:latin typeface="Cambria Math" panose="02040503050406030204" pitchFamily="18" charset="0"/>
                      </a:rPr>
                      <m:t>𝑚</m:t>
                    </m:r>
                    <m:r>
                      <a:rPr lang="pt-BR" b="0" i="1" smtClean="0">
                        <a:latin typeface="Cambria Math" panose="02040503050406030204" pitchFamily="18" charset="0"/>
                      </a:rPr>
                      <m:t>,</m:t>
                    </m:r>
                    <m:r>
                      <a:rPr lang="pt-BR" b="0" i="1" smtClean="0">
                        <a:latin typeface="Cambria Math" panose="02040503050406030204" pitchFamily="18" charset="0"/>
                      </a:rPr>
                      <m:t>𝑟</m:t>
                    </m:r>
                    <m:r>
                      <a:rPr lang="pt-BR" b="0" i="1" smtClean="0">
                        <a:latin typeface="Cambria Math" panose="02040503050406030204" pitchFamily="18" charset="0"/>
                      </a:rPr>
                      <m:t>&lt;3   </m:t>
                    </m:r>
                    <m:r>
                      <m:rPr>
                        <m:sty m:val="p"/>
                      </m:rPr>
                      <a:rPr lang="pt-BR" b="0" i="0" smtClean="0">
                        <a:latin typeface="Cambria Math" panose="02040503050406030204" pitchFamily="18" charset="0"/>
                      </a:rPr>
                      <m:t>and</m:t>
                    </m:r>
                    <m:r>
                      <a:rPr lang="pt-BR" b="0" i="1" smtClean="0">
                        <a:latin typeface="Cambria Math" panose="02040503050406030204" pitchFamily="18" charset="0"/>
                      </a:rPr>
                      <m:t>   </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𝑓</m:t>
                        </m:r>
                      </m:e>
                      <m:sub>
                        <m:r>
                          <a:rPr lang="pt-BR" b="0" i="1" smtClean="0">
                            <a:latin typeface="Cambria Math" panose="02040503050406030204" pitchFamily="18" charset="0"/>
                          </a:rPr>
                          <m:t>𝜉</m:t>
                        </m:r>
                      </m:sub>
                    </m:sSub>
                    <m:r>
                      <a:rPr lang="pt-BR" b="0" i="1" smtClean="0">
                        <a:latin typeface="Cambria Math" panose="02040503050406030204" pitchFamily="18" charset="0"/>
                      </a:rPr>
                      <m:t>=</m:t>
                    </m:r>
                    <m:f>
                      <m:fPr>
                        <m:ctrlPr>
                          <a:rPr lang="pt-BR" b="0" i="1" smtClean="0">
                            <a:latin typeface="Cambria Math" panose="02040503050406030204" pitchFamily="18" charset="0"/>
                          </a:rPr>
                        </m:ctrlPr>
                      </m:fPr>
                      <m:num>
                        <m:r>
                          <a:rPr lang="pt-BR" b="0" i="1" smtClean="0">
                            <a:latin typeface="Cambria Math" panose="02040503050406030204" pitchFamily="18" charset="0"/>
                          </a:rPr>
                          <m:t>𝜉</m:t>
                        </m:r>
                      </m:num>
                      <m:den>
                        <m:r>
                          <a:rPr lang="pt-BR" b="0" i="1" smtClean="0">
                            <a:latin typeface="Cambria Math" panose="02040503050406030204" pitchFamily="18" charset="0"/>
                          </a:rPr>
                          <m:t>𝜂</m:t>
                        </m:r>
                      </m:den>
                    </m:f>
                    <m:sSub>
                      <m:sSubPr>
                        <m:ctrlPr>
                          <a:rPr lang="pt-BR" b="0" i="1" smtClean="0">
                            <a:latin typeface="Cambria Math" panose="02040503050406030204" pitchFamily="18" charset="0"/>
                          </a:rPr>
                        </m:ctrlPr>
                      </m:sSubPr>
                      <m:e>
                        <m:r>
                          <a:rPr lang="pt-BR" b="0" i="1" smtClean="0">
                            <a:latin typeface="Cambria Math" panose="02040503050406030204" pitchFamily="18" charset="0"/>
                          </a:rPr>
                          <m:t>𝑓</m:t>
                        </m:r>
                      </m:e>
                      <m:sub>
                        <m:r>
                          <a:rPr lang="pt-BR" b="0" i="1" smtClean="0">
                            <a:latin typeface="Cambria Math" panose="02040503050406030204" pitchFamily="18" charset="0"/>
                          </a:rPr>
                          <m:t>0</m:t>
                        </m:r>
                      </m:sub>
                    </m:sSub>
                    <m:r>
                      <a:rPr lang="pt-BR" b="0" i="1" smtClean="0">
                        <a:latin typeface="Cambria Math" panose="02040503050406030204" pitchFamily="18" charset="0"/>
                      </a:rPr>
                      <m:t>≈34 </m:t>
                    </m:r>
                    <m:r>
                      <m:rPr>
                        <m:sty m:val="p"/>
                      </m:rPr>
                      <a:rPr lang="pt-BR" b="0" i="0" smtClean="0">
                        <a:latin typeface="Cambria Math" panose="02040503050406030204" pitchFamily="18" charset="0"/>
                      </a:rPr>
                      <m:t>GHz</m:t>
                    </m:r>
                  </m:oMath>
                </a14:m>
                <a:endParaRPr lang="pt-BR"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pt-BR" b="0" i="0" smtClean="0">
                          <a:latin typeface="Cambria Math" panose="02040503050406030204" pitchFamily="18" charset="0"/>
                        </a:rPr>
                        <m:t>for</m:t>
                      </m:r>
                      <m:r>
                        <a:rPr lang="pt-BR" b="0" i="1" smtClean="0">
                          <a:latin typeface="Cambria Math" panose="02040503050406030204" pitchFamily="18" charset="0"/>
                        </a:rPr>
                        <m:t>  </m:t>
                      </m:r>
                      <m:r>
                        <a:rPr lang="pt-BR" b="0" i="1" smtClean="0">
                          <a:latin typeface="Cambria Math" panose="02040503050406030204" pitchFamily="18" charset="0"/>
                        </a:rPr>
                        <m:t>𝜉</m:t>
                      </m:r>
                      <m:r>
                        <a:rPr lang="pt-BR" b="0" i="1" smtClean="0">
                          <a:latin typeface="Cambria Math" panose="02040503050406030204" pitchFamily="18" charset="0"/>
                        </a:rPr>
                        <m:t>=10  ⇒    |</m:t>
                      </m:r>
                      <m:r>
                        <a:rPr lang="pt-BR" b="0" i="1" smtClean="0">
                          <a:latin typeface="Cambria Math" panose="02040503050406030204" pitchFamily="18" charset="0"/>
                        </a:rPr>
                        <m:t>𝑓</m:t>
                      </m:r>
                      <m:r>
                        <a:rPr lang="pt-BR" b="0" i="1" smtClean="0">
                          <a:latin typeface="Cambria Math" panose="02040503050406030204" pitchFamily="18" charset="0"/>
                        </a:rPr>
                        <m:t>|&lt;100 </m:t>
                      </m:r>
                      <m:r>
                        <m:rPr>
                          <m:sty m:val="p"/>
                        </m:rPr>
                        <a:rPr lang="pt-BR" b="0" i="0" smtClean="0">
                          <a:latin typeface="Cambria Math" panose="02040503050406030204" pitchFamily="18" charset="0"/>
                        </a:rPr>
                        <m:t>GHz</m:t>
                      </m:r>
                    </m:oMath>
                  </m:oMathPara>
                </a14:m>
                <a:endParaRPr lang="pt-BR" dirty="0"/>
              </a:p>
            </p:txBody>
          </p:sp>
        </mc:Choice>
        <mc:Fallback xmlns="">
          <p:sp>
            <p:nvSpPr>
              <p:cNvPr id="22" name="TextBox 21"/>
              <p:cNvSpPr txBox="1">
                <a:spLocks noRot="1" noChangeAspect="1" noMove="1" noResize="1" noEditPoints="1" noAdjustHandles="1" noChangeArrowheads="1" noChangeShapeType="1" noTextEdit="1"/>
              </p:cNvSpPr>
              <p:nvPr/>
            </p:nvSpPr>
            <p:spPr>
              <a:xfrm>
                <a:off x="4574628" y="5542935"/>
                <a:ext cx="4464496" cy="720197"/>
              </a:xfrm>
              <a:prstGeom prst="rect">
                <a:avLst/>
              </a:prstGeom>
              <a:blipFill>
                <a:blip r:embed="rId5"/>
                <a:stretch>
                  <a:fillRect l="-136" t="-2542" b="-12712"/>
                </a:stretch>
              </a:blipFill>
            </p:spPr>
            <p:txBody>
              <a:bodyPr/>
              <a:lstStyle/>
              <a:p>
                <a:r>
                  <a:rPr lang="pt-BR">
                    <a:noFill/>
                  </a:rPr>
                  <a:t> </a:t>
                </a:r>
              </a:p>
            </p:txBody>
          </p:sp>
        </mc:Fallback>
      </mc:AlternateContent>
    </p:spTree>
    <p:extLst>
      <p:ext uri="{BB962C8B-B14F-4D97-AF65-F5344CB8AC3E}">
        <p14:creationId xmlns:p14="http://schemas.microsoft.com/office/powerpoint/2010/main" val="4133721825"/>
      </p:ext>
    </p:extLst>
  </p:cSld>
  <p:clrMapOvr>
    <a:masterClrMapping/>
  </p:clrMapOvr>
  <mc:AlternateContent xmlns:mc="http://schemas.openxmlformats.org/markup-compatibility/2006" xmlns:p14="http://schemas.microsoft.com/office/powerpoint/2010/main">
    <mc:Choice Requires="p14">
      <p:transition spd="slow" p14:dur="2000" advTm="170"/>
    </mc:Choice>
    <mc:Fallback xmlns="">
      <p:transition spd="slow" advTm="17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Haissinski Solver</a:t>
            </a:r>
          </a:p>
        </p:txBody>
      </p:sp>
      <mc:AlternateContent xmlns:mc="http://schemas.openxmlformats.org/markup-compatibility/2006" xmlns:a14="http://schemas.microsoft.com/office/drawing/2010/main">
        <mc:Choice Requires="a14">
          <p:sp>
            <p:nvSpPr>
              <p:cNvPr id="9" name="TextBox 8"/>
              <p:cNvSpPr txBox="1"/>
              <p:nvPr/>
            </p:nvSpPr>
            <p:spPr>
              <a:xfrm>
                <a:off x="173899" y="1397315"/>
                <a:ext cx="8603830" cy="636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sz="1600" b="0" i="1" smtClean="0">
                          <a:latin typeface="Cambria Math" panose="02040503050406030204" pitchFamily="18" charset="0"/>
                          <a:ea typeface="Cambria Math" panose="02040503050406030204" pitchFamily="18" charset="0"/>
                        </a:rPr>
                        <m:t>Ⅎ(</m:t>
                      </m:r>
                      <m:r>
                        <a:rPr lang="pt-BR" sz="1600" b="0" i="1" smtClean="0">
                          <a:latin typeface="Cambria Math" panose="02040503050406030204" pitchFamily="18" charset="0"/>
                        </a:rPr>
                        <m:t>𝜌</m:t>
                      </m:r>
                      <m:r>
                        <a:rPr lang="pt-BR" sz="1600" b="0" i="1" smtClean="0">
                          <a:latin typeface="Cambria Math" panose="02040503050406030204" pitchFamily="18" charset="0"/>
                        </a:rPr>
                        <m:t>,</m:t>
                      </m:r>
                      <m:r>
                        <a:rPr lang="pt-BR" sz="1600" b="0" i="1" smtClean="0">
                          <a:latin typeface="Cambria Math" panose="02040503050406030204" pitchFamily="18" charset="0"/>
                        </a:rPr>
                        <m:t>𝑠</m:t>
                      </m:r>
                      <m:r>
                        <a:rPr lang="pt-BR" sz="1600" b="0" i="1" smtClean="0">
                          <a:latin typeface="Cambria Math" panose="02040503050406030204" pitchFamily="18" charset="0"/>
                        </a:rPr>
                        <m:t>)=</m:t>
                      </m:r>
                      <m:r>
                        <a:rPr lang="pt-BR" sz="1600" b="0" i="1" smtClean="0">
                          <a:latin typeface="Cambria Math" panose="02040503050406030204" pitchFamily="18" charset="0"/>
                        </a:rPr>
                        <m:t>𝐵</m:t>
                      </m:r>
                      <m:r>
                        <m:rPr>
                          <m:sty m:val="p"/>
                        </m:rPr>
                        <a:rPr lang="pt-BR" sz="1600">
                          <a:latin typeface="Cambria Math" panose="02040503050406030204" pitchFamily="18" charset="0"/>
                        </a:rPr>
                        <m:t>exp</m:t>
                      </m:r>
                      <m:d>
                        <m:dPr>
                          <m:ctrlPr>
                            <a:rPr lang="pt-BR" sz="1600" i="1">
                              <a:latin typeface="Cambria Math" panose="02040503050406030204" pitchFamily="18" charset="0"/>
                            </a:rPr>
                          </m:ctrlPr>
                        </m:dPr>
                        <m:e>
                          <m:f>
                            <m:fPr>
                              <m:ctrlPr>
                                <a:rPr lang="pt-BR" sz="1600" i="1">
                                  <a:latin typeface="Cambria Math" panose="02040503050406030204" pitchFamily="18" charset="0"/>
                                </a:rPr>
                              </m:ctrlPr>
                            </m:fPr>
                            <m:num>
                              <m:r>
                                <a:rPr lang="pt-BR" sz="1600" i="1">
                                  <a:latin typeface="Cambria Math" panose="02040503050406030204" pitchFamily="18" charset="0"/>
                                </a:rPr>
                                <m:t>1</m:t>
                              </m:r>
                            </m:num>
                            <m:den>
                              <m:r>
                                <a:rPr lang="pt-BR" sz="1600" i="1">
                                  <a:latin typeface="Cambria Math" panose="02040503050406030204" pitchFamily="18" charset="0"/>
                                </a:rPr>
                                <m:t>𝜂</m:t>
                              </m:r>
                              <m:r>
                                <a:rPr lang="pt-BR" sz="1600" i="1">
                                  <a:latin typeface="Cambria Math" panose="02040503050406030204" pitchFamily="18" charset="0"/>
                                </a:rPr>
                                <m:t>𝐶</m:t>
                              </m:r>
                              <m:sSub>
                                <m:sSubPr>
                                  <m:ctrlPr>
                                    <a:rPr lang="pt-BR" sz="1600" i="1">
                                      <a:latin typeface="Cambria Math" panose="02040503050406030204" pitchFamily="18" charset="0"/>
                                    </a:rPr>
                                  </m:ctrlPr>
                                </m:sSubPr>
                                <m:e>
                                  <m:r>
                                    <a:rPr lang="pt-BR" sz="1600" i="1">
                                      <a:latin typeface="Cambria Math" panose="02040503050406030204" pitchFamily="18" charset="0"/>
                                    </a:rPr>
                                    <m:t>𝐸</m:t>
                                  </m:r>
                                </m:e>
                                <m:sub>
                                  <m:r>
                                    <a:rPr lang="pt-BR" sz="1600" i="1">
                                      <a:latin typeface="Cambria Math" panose="02040503050406030204" pitchFamily="18" charset="0"/>
                                    </a:rPr>
                                    <m:t>0</m:t>
                                  </m:r>
                                </m:sub>
                              </m:sSub>
                              <m:sSubSup>
                                <m:sSubSupPr>
                                  <m:ctrlPr>
                                    <a:rPr lang="pt-BR" sz="1600" i="1">
                                      <a:latin typeface="Cambria Math" panose="02040503050406030204" pitchFamily="18" charset="0"/>
                                    </a:rPr>
                                  </m:ctrlPr>
                                </m:sSubSupPr>
                                <m:e>
                                  <m:r>
                                    <a:rPr lang="pt-BR" sz="1600" i="1">
                                      <a:latin typeface="Cambria Math" panose="02040503050406030204" pitchFamily="18" charset="0"/>
                                    </a:rPr>
                                    <m:t>𝜎</m:t>
                                  </m:r>
                                </m:e>
                                <m:sub>
                                  <m:r>
                                    <a:rPr lang="pt-BR" sz="1600" i="1">
                                      <a:latin typeface="Cambria Math" panose="02040503050406030204" pitchFamily="18" charset="0"/>
                                    </a:rPr>
                                    <m:t>𝛿</m:t>
                                  </m:r>
                                </m:sub>
                                <m:sup>
                                  <m:r>
                                    <a:rPr lang="pt-BR" sz="1600" i="1">
                                      <a:latin typeface="Cambria Math" panose="02040503050406030204" pitchFamily="18" charset="0"/>
                                    </a:rPr>
                                    <m:t>2</m:t>
                                  </m:r>
                                </m:sup>
                              </m:sSubSup>
                            </m:den>
                          </m:f>
                          <m:d>
                            <m:dPr>
                              <m:ctrlPr>
                                <a:rPr lang="pt-BR" sz="1600" i="1">
                                  <a:latin typeface="Cambria Math" panose="02040503050406030204" pitchFamily="18" charset="0"/>
                                </a:rPr>
                              </m:ctrlPr>
                            </m:dPr>
                            <m:e>
                              <m:sSub>
                                <m:sSubPr>
                                  <m:ctrlPr>
                                    <a:rPr lang="pt-BR" sz="1600" i="1">
                                      <a:latin typeface="Cambria Math" panose="02040503050406030204" pitchFamily="18" charset="0"/>
                                    </a:rPr>
                                  </m:ctrlPr>
                                </m:sSubPr>
                                <m:e>
                                  <m:r>
                                    <a:rPr lang="pt-BR" sz="1600" i="1">
                                      <a:latin typeface="Cambria Math" panose="02040503050406030204" pitchFamily="18" charset="0"/>
                                    </a:rPr>
                                    <m:t>𝑈</m:t>
                                  </m:r>
                                </m:e>
                                <m:sub>
                                  <m:r>
                                    <a:rPr lang="pt-BR" sz="1600" i="1">
                                      <a:latin typeface="Cambria Math" panose="02040503050406030204" pitchFamily="18" charset="0"/>
                                    </a:rPr>
                                    <m:t>𝑐𝑎𝑣</m:t>
                                  </m:r>
                                </m:sub>
                              </m:sSub>
                              <m:d>
                                <m:dPr>
                                  <m:ctrlPr>
                                    <a:rPr lang="pt-BR" sz="1600" i="1">
                                      <a:latin typeface="Cambria Math" panose="02040503050406030204" pitchFamily="18" charset="0"/>
                                    </a:rPr>
                                  </m:ctrlPr>
                                </m:dPr>
                                <m:e>
                                  <m:r>
                                    <a:rPr lang="pt-BR" sz="1600" i="1">
                                      <a:latin typeface="Cambria Math" panose="02040503050406030204" pitchFamily="18" charset="0"/>
                                    </a:rPr>
                                    <m:t>𝑠</m:t>
                                  </m:r>
                                </m:e>
                              </m:d>
                              <m:r>
                                <a:rPr lang="pt-BR" sz="1600" i="1">
                                  <a:latin typeface="Cambria Math" panose="02040503050406030204" pitchFamily="18" charset="0"/>
                                </a:rPr>
                                <m:t>−</m:t>
                              </m:r>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Sub>
                                <m:sSubPr>
                                  <m:ctrlPr>
                                    <a:rPr lang="pt-BR" sz="1600" i="1">
                                      <a:latin typeface="Cambria Math" panose="02040503050406030204" pitchFamily="18" charset="0"/>
                                    </a:rPr>
                                  </m:ctrlPr>
                                </m:sSubPr>
                                <m:e>
                                  <m:r>
                                    <a:rPr lang="pt-BR" sz="1600" i="1">
                                      <a:latin typeface="Cambria Math" panose="02040503050406030204" pitchFamily="18" charset="0"/>
                                    </a:rPr>
                                    <m:t>𝑇</m:t>
                                  </m:r>
                                </m:e>
                                <m:sub>
                                  <m:r>
                                    <a:rPr lang="pt-BR" sz="1600" i="1">
                                      <a:latin typeface="Cambria Math" panose="02040503050406030204" pitchFamily="18" charset="0"/>
                                    </a:rPr>
                                    <m:t>0</m:t>
                                  </m:r>
                                </m:sub>
                              </m:sSub>
                              <m:nary>
                                <m:naryPr>
                                  <m:ctrlPr>
                                    <a:rPr lang="pt-BR" sz="1600" i="1">
                                      <a:latin typeface="Cambria Math" panose="02040503050406030204" pitchFamily="18" charset="0"/>
                                    </a:rPr>
                                  </m:ctrlPr>
                                </m:naryPr>
                                <m:sub>
                                  <m:r>
                                    <m:rPr>
                                      <m:brk m:alnAt="23"/>
                                    </m:rPr>
                                    <a:rPr lang="pt-BR" sz="1600" i="1">
                                      <a:latin typeface="Cambria Math" panose="02040503050406030204" pitchFamily="18" charset="0"/>
                                    </a:rPr>
                                    <m:t>−</m:t>
                                  </m:r>
                                  <m:r>
                                    <a:rPr lang="pt-BR" sz="1600" i="1">
                                      <a:latin typeface="Cambria Math" panose="02040503050406030204" pitchFamily="18" charset="0"/>
                                    </a:rPr>
                                    <m:t>∞</m:t>
                                  </m:r>
                                </m:sub>
                                <m:sup>
                                  <m:r>
                                    <a:rPr lang="pt-BR" sz="1600" i="1">
                                      <a:latin typeface="Cambria Math" panose="02040503050406030204" pitchFamily="18" charset="0"/>
                                    </a:rPr>
                                    <m:t>∞</m:t>
                                  </m:r>
                                </m:sup>
                                <m:e>
                                  <m:r>
                                    <a:rPr lang="pt-BR" sz="1600" i="1">
                                      <a:latin typeface="Cambria Math" panose="02040503050406030204" pitchFamily="18" charset="0"/>
                                    </a:rPr>
                                    <m:t>𝑊</m:t>
                                  </m:r>
                                  <m:d>
                                    <m:dPr>
                                      <m:ctrlPr>
                                        <a:rPr lang="pt-BR" sz="1600" i="1">
                                          <a:latin typeface="Cambria Math" panose="02040503050406030204" pitchFamily="18" charset="0"/>
                                        </a:rPr>
                                      </m:ctrlPr>
                                    </m:dPr>
                                    <m:e>
                                      <m:r>
                                        <a:rPr lang="pt-BR" sz="1600" i="1">
                                          <a:latin typeface="Cambria Math" panose="02040503050406030204" pitchFamily="18" charset="0"/>
                                        </a:rPr>
                                        <m:t>𝑠</m:t>
                                      </m:r>
                                      <m:r>
                                        <a:rPr lang="pt-BR" sz="1600" i="1">
                                          <a:latin typeface="Cambria Math" panose="02040503050406030204" pitchFamily="18" charset="0"/>
                                        </a:rPr>
                                        <m:t>−</m:t>
                                      </m:r>
                                      <m:sSup>
                                        <m:sSupPr>
                                          <m:ctrlPr>
                                            <a:rPr lang="pt-BR" sz="1600" i="1">
                                              <a:latin typeface="Cambria Math" panose="02040503050406030204" pitchFamily="18" charset="0"/>
                                            </a:rPr>
                                          </m:ctrlPr>
                                        </m:sSupPr>
                                        <m:e>
                                          <m:r>
                                            <a:rPr lang="pt-BR" sz="1600" i="1">
                                              <a:latin typeface="Cambria Math" panose="02040503050406030204" pitchFamily="18" charset="0"/>
                                            </a:rPr>
                                            <m:t>𝑠</m:t>
                                          </m:r>
                                        </m:e>
                                        <m:sup>
                                          <m:r>
                                            <a:rPr lang="pt-BR" sz="1600" i="1">
                                              <a:latin typeface="Cambria Math" panose="02040503050406030204" pitchFamily="18" charset="0"/>
                                            </a:rPr>
                                            <m:t>′</m:t>
                                          </m:r>
                                        </m:sup>
                                      </m:sSup>
                                    </m:e>
                                  </m:d>
                                  <m:r>
                                    <a:rPr lang="pt-BR" sz="1600" i="1">
                                      <a:latin typeface="Cambria Math" panose="02040503050406030204" pitchFamily="18" charset="0"/>
                                    </a:rPr>
                                    <m:t>𝜌</m:t>
                                  </m:r>
                                  <m:d>
                                    <m:dPr>
                                      <m:ctrlPr>
                                        <a:rPr lang="pt-BR" sz="1600" i="1">
                                          <a:latin typeface="Cambria Math" panose="02040503050406030204" pitchFamily="18" charset="0"/>
                                        </a:rPr>
                                      </m:ctrlPr>
                                    </m:dPr>
                                    <m:e>
                                      <m:sSup>
                                        <m:sSupPr>
                                          <m:ctrlPr>
                                            <a:rPr lang="pt-BR" sz="1600" i="1">
                                              <a:latin typeface="Cambria Math" panose="02040503050406030204" pitchFamily="18" charset="0"/>
                                            </a:rPr>
                                          </m:ctrlPr>
                                        </m:sSupPr>
                                        <m:e>
                                          <m:r>
                                            <a:rPr lang="pt-BR" sz="1600" i="1">
                                              <a:latin typeface="Cambria Math" panose="02040503050406030204" pitchFamily="18" charset="0"/>
                                            </a:rPr>
                                            <m:t>𝑠</m:t>
                                          </m:r>
                                        </m:e>
                                        <m:sup>
                                          <m:r>
                                            <a:rPr lang="pt-BR" sz="1600" i="1">
                                              <a:latin typeface="Cambria Math" panose="02040503050406030204" pitchFamily="18" charset="0"/>
                                            </a:rPr>
                                            <m:t>′</m:t>
                                          </m:r>
                                        </m:sup>
                                      </m:sSup>
                                    </m:e>
                                  </m:d>
                                  <m:r>
                                    <a:rPr lang="pt-BR" sz="1600" i="1">
                                      <a:latin typeface="Cambria Math" panose="02040503050406030204" pitchFamily="18" charset="0"/>
                                    </a:rPr>
                                    <m:t>𝑑</m:t>
                                  </m:r>
                                  <m:sSup>
                                    <m:sSupPr>
                                      <m:ctrlPr>
                                        <a:rPr lang="pt-BR" sz="1600" i="1">
                                          <a:latin typeface="Cambria Math" panose="02040503050406030204" pitchFamily="18" charset="0"/>
                                        </a:rPr>
                                      </m:ctrlPr>
                                    </m:sSupPr>
                                    <m:e>
                                      <m:r>
                                        <a:rPr lang="pt-BR" sz="1600" i="1">
                                          <a:latin typeface="Cambria Math" panose="02040503050406030204" pitchFamily="18" charset="0"/>
                                        </a:rPr>
                                        <m:t>𝑠</m:t>
                                      </m:r>
                                    </m:e>
                                    <m:sup>
                                      <m:r>
                                        <a:rPr lang="pt-BR" sz="1600" i="1">
                                          <a:latin typeface="Cambria Math" panose="02040503050406030204" pitchFamily="18" charset="0"/>
                                        </a:rPr>
                                        <m:t>′</m:t>
                                      </m:r>
                                    </m:sup>
                                  </m:sSup>
                                </m:e>
                              </m:nary>
                            </m:e>
                          </m:d>
                        </m:e>
                      </m:d>
                      <m:r>
                        <a:rPr lang="pt-BR" sz="1600" b="0" i="1" smtClean="0">
                          <a:latin typeface="Cambria Math" panose="02040503050406030204" pitchFamily="18" charset="0"/>
                        </a:rPr>
                        <m:t>,  </m:t>
                      </m:r>
                      <m:r>
                        <a:rPr lang="pt-BR" sz="1600" i="1">
                          <a:latin typeface="Cambria Math" panose="02040503050406030204" pitchFamily="18" charset="0"/>
                        </a:rPr>
                        <m:t>𝐵</m:t>
                      </m:r>
                      <m:r>
                        <a:rPr lang="pt-BR" sz="1600" i="1">
                          <a:latin typeface="Cambria Math" panose="02040503050406030204" pitchFamily="18" charset="0"/>
                        </a:rPr>
                        <m:t> ∈</m:t>
                      </m:r>
                      <m:r>
                        <a:rPr lang="pt-BR" sz="1600" i="1">
                          <a:latin typeface="Cambria Math" panose="02040503050406030204" pitchFamily="18" charset="0"/>
                          <a:ea typeface="Cambria Math" panose="02040503050406030204" pitchFamily="18" charset="0"/>
                        </a:rPr>
                        <m:t>ℜ</m:t>
                      </m:r>
                      <m:r>
                        <a:rPr lang="pt-BR" sz="1600" i="1">
                          <a:latin typeface="Cambria Math" panose="02040503050406030204" pitchFamily="18" charset="0"/>
                          <a:ea typeface="Cambria Math" panose="02040503050406030204" pitchFamily="18" charset="0"/>
                        </a:rPr>
                        <m:t> | </m:t>
                      </m:r>
                      <m:nary>
                        <m:naryPr>
                          <m:ctrlPr>
                            <a:rPr lang="pt-BR" sz="1600" i="1">
                              <a:latin typeface="Cambria Math" panose="02040503050406030204" pitchFamily="18" charset="0"/>
                            </a:rPr>
                          </m:ctrlPr>
                        </m:naryPr>
                        <m:sub>
                          <m:r>
                            <a:rPr lang="pt-BR" sz="1600" i="1">
                              <a:latin typeface="Cambria Math" panose="02040503050406030204" pitchFamily="18" charset="0"/>
                            </a:rPr>
                            <m:t>−∞</m:t>
                          </m:r>
                        </m:sub>
                        <m:sup>
                          <m:r>
                            <a:rPr lang="pt-BR" sz="1600" i="1">
                              <a:latin typeface="Cambria Math" panose="02040503050406030204" pitchFamily="18" charset="0"/>
                            </a:rPr>
                            <m:t>∞</m:t>
                          </m:r>
                        </m:sup>
                        <m:e>
                          <m:r>
                            <a:rPr lang="pt-BR" sz="1600" i="1">
                              <a:latin typeface="Cambria Math" panose="02040503050406030204" pitchFamily="18" charset="0"/>
                              <a:ea typeface="Cambria Math" panose="02040503050406030204" pitchFamily="18" charset="0"/>
                            </a:rPr>
                            <m:t>Ⅎ(</m:t>
                          </m:r>
                          <m:r>
                            <a:rPr lang="pt-BR" sz="1600" i="1">
                              <a:latin typeface="Cambria Math" panose="02040503050406030204" pitchFamily="18" charset="0"/>
                            </a:rPr>
                            <m:t>𝜌</m:t>
                          </m:r>
                          <m:r>
                            <a:rPr lang="pt-BR" sz="1600" i="1">
                              <a:latin typeface="Cambria Math" panose="02040503050406030204" pitchFamily="18" charset="0"/>
                            </a:rPr>
                            <m:t>,</m:t>
                          </m:r>
                          <m:r>
                            <a:rPr lang="pt-BR" sz="1600" i="1">
                              <a:latin typeface="Cambria Math" panose="02040503050406030204" pitchFamily="18" charset="0"/>
                            </a:rPr>
                            <m:t>𝑠</m:t>
                          </m:r>
                          <m:r>
                            <a:rPr lang="pt-BR" sz="1600" i="1">
                              <a:latin typeface="Cambria Math" panose="02040503050406030204" pitchFamily="18" charset="0"/>
                            </a:rPr>
                            <m:t>)</m:t>
                          </m:r>
                          <m:r>
                            <a:rPr lang="pt-BR" sz="1600" i="1">
                              <a:latin typeface="Cambria Math" panose="02040503050406030204" pitchFamily="18" charset="0"/>
                            </a:rPr>
                            <m:t>𝑑𝑠</m:t>
                          </m:r>
                        </m:e>
                      </m:nary>
                      <m:r>
                        <a:rPr lang="pt-BR" sz="1600" i="1">
                          <a:latin typeface="Cambria Math" panose="02040503050406030204" pitchFamily="18" charset="0"/>
                        </a:rPr>
                        <m:t>=1</m:t>
                      </m:r>
                    </m:oMath>
                  </m:oMathPara>
                </a14:m>
                <a:endParaRPr lang="pt-BR" sz="1600" b="0" i="1" dirty="0">
                  <a:latin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73899" y="1397315"/>
                <a:ext cx="8603830" cy="636393"/>
              </a:xfrm>
              <a:prstGeom prst="rect">
                <a:avLst/>
              </a:prstGeom>
              <a:blipFill>
                <a:blip r:embed="rId2"/>
                <a:stretch>
                  <a:fillRect/>
                </a:stretch>
              </a:blipFill>
            </p:spPr>
            <p:txBody>
              <a:bodyPr/>
              <a:lstStyle/>
              <a:p>
                <a:r>
                  <a:rPr lang="pt-BR">
                    <a:noFill/>
                  </a:rPr>
                  <a:t> </a:t>
                </a:r>
              </a:p>
            </p:txBody>
          </p:sp>
        </mc:Fallback>
      </mc:AlternateContent>
      <p:sp>
        <p:nvSpPr>
          <p:cNvPr id="20" name="Content Placeholder 2"/>
          <p:cNvSpPr txBox="1">
            <a:spLocks/>
          </p:cNvSpPr>
          <p:nvPr/>
        </p:nvSpPr>
        <p:spPr>
          <a:xfrm>
            <a:off x="173899" y="991283"/>
            <a:ext cx="2669909" cy="493501"/>
          </a:xfrm>
          <a:prstGeom prst="rect">
            <a:avLst/>
          </a:prstGeom>
        </p:spPr>
        <p:txBody>
          <a:bodyPr vert="horz" lIns="91424" tIns="45712" rIns="91424" bIns="45712" rtlCol="0">
            <a:normAutofit/>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t-BR" sz="1600" dirty="0"/>
              <a:t>Given the Haissinski operator:</a:t>
            </a:r>
          </a:p>
        </p:txBody>
      </p:sp>
      <mc:AlternateContent xmlns:mc="http://schemas.openxmlformats.org/markup-compatibility/2006" xmlns:a14="http://schemas.microsoft.com/office/drawing/2010/main">
        <mc:Choice Requires="a14">
          <p:sp>
            <p:nvSpPr>
              <p:cNvPr id="15" name="Rectangle 14"/>
              <p:cNvSpPr/>
              <p:nvPr/>
            </p:nvSpPr>
            <p:spPr>
              <a:xfrm>
                <a:off x="899592" y="3131692"/>
                <a:ext cx="7088351" cy="14494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BR" sz="1600" b="0" i="1" smtClean="0">
                              <a:latin typeface="Cambria Math" panose="02040503050406030204" pitchFamily="18" charset="0"/>
                            </a:rPr>
                          </m:ctrlPr>
                        </m:sSubSupPr>
                        <m:e>
                          <m:r>
                            <a:rPr lang="pt-BR" sz="1600" i="1">
                              <a:latin typeface="Cambria Math" panose="02040503050406030204" pitchFamily="18" charset="0"/>
                            </a:rPr>
                            <m:t>𝜌</m:t>
                          </m:r>
                        </m:e>
                        <m:sub>
                          <m:r>
                            <a:rPr lang="pt-BR" sz="1600" i="1">
                              <a:latin typeface="Cambria Math" panose="02040503050406030204" pitchFamily="18" charset="0"/>
                            </a:rPr>
                            <m:t>0</m:t>
                          </m:r>
                        </m:sub>
                        <m:sup>
                          <m:sSub>
                            <m:sSubPr>
                              <m:ctrlPr>
                                <a:rPr lang="pt-BR" sz="1600" b="0" i="1" smtClean="0">
                                  <a:latin typeface="Cambria Math" panose="02040503050406030204" pitchFamily="18" charset="0"/>
                                </a:rPr>
                              </m:ctrlPr>
                            </m:sSubPr>
                            <m:e>
                              <m:r>
                                <a:rPr lang="pt-BR" sz="1600" b="0" i="1" smtClean="0">
                                  <a:latin typeface="Cambria Math" panose="02040503050406030204" pitchFamily="18" charset="0"/>
                                </a:rPr>
                                <m:t>𝐼</m:t>
                              </m:r>
                            </m:e>
                            <m:sub>
                              <m:r>
                                <a:rPr lang="pt-BR" sz="1600" b="0" i="1" smtClean="0">
                                  <a:latin typeface="Cambria Math" panose="02040503050406030204" pitchFamily="18" charset="0"/>
                                </a:rPr>
                                <m:t>𝑏</m:t>
                              </m:r>
                            </m:sub>
                          </m:sSub>
                        </m:sup>
                      </m:sSubSup>
                      <m:d>
                        <m:dPr>
                          <m:ctrlPr>
                            <a:rPr lang="pt-BR" sz="1600" i="1">
                              <a:latin typeface="Cambria Math" panose="02040503050406030204" pitchFamily="18" charset="0"/>
                            </a:rPr>
                          </m:ctrlPr>
                        </m:dPr>
                        <m:e>
                          <m:r>
                            <a:rPr lang="pt-BR" sz="1600" i="1">
                              <a:latin typeface="Cambria Math" panose="02040503050406030204" pitchFamily="18" charset="0"/>
                            </a:rPr>
                            <m:t>𝑠</m:t>
                          </m:r>
                        </m:e>
                      </m:d>
                      <m:r>
                        <a:rPr lang="pt-BR" sz="1600" i="1">
                          <a:latin typeface="Cambria Math" panose="02040503050406030204" pitchFamily="18" charset="0"/>
                        </a:rPr>
                        <m:t>=</m:t>
                      </m:r>
                      <m:r>
                        <a:rPr lang="pt-BR" sz="1600" i="1">
                          <a:latin typeface="Cambria Math" panose="02040503050406030204" pitchFamily="18" charset="0"/>
                        </a:rPr>
                        <m:t>𝐴</m:t>
                      </m:r>
                      <m:r>
                        <m:rPr>
                          <m:sty m:val="p"/>
                        </m:rPr>
                        <a:rPr lang="pt-BR" sz="1600">
                          <a:latin typeface="Cambria Math" panose="02040503050406030204" pitchFamily="18" charset="0"/>
                        </a:rPr>
                        <m:t>exp</m:t>
                      </m:r>
                      <m:d>
                        <m:dPr>
                          <m:ctrlPr>
                            <a:rPr lang="pt-BR" sz="1600" i="1">
                              <a:latin typeface="Cambria Math" panose="02040503050406030204" pitchFamily="18" charset="0"/>
                            </a:rPr>
                          </m:ctrlPr>
                        </m:dPr>
                        <m:e>
                          <m:f>
                            <m:fPr>
                              <m:ctrlPr>
                                <a:rPr lang="pt-BR" sz="1600" i="1">
                                  <a:latin typeface="Cambria Math" panose="02040503050406030204" pitchFamily="18" charset="0"/>
                                </a:rPr>
                              </m:ctrlPr>
                            </m:fPr>
                            <m:num>
                              <m:sSub>
                                <m:sSubPr>
                                  <m:ctrlPr>
                                    <a:rPr lang="pt-BR" sz="1600" i="1">
                                      <a:latin typeface="Cambria Math" panose="02040503050406030204" pitchFamily="18" charset="0"/>
                                    </a:rPr>
                                  </m:ctrlPr>
                                </m:sSubPr>
                                <m:e>
                                  <m:r>
                                    <a:rPr lang="pt-BR" sz="1600" i="1">
                                      <a:latin typeface="Cambria Math" panose="02040503050406030204" pitchFamily="18" charset="0"/>
                                    </a:rPr>
                                    <m:t>𝑈</m:t>
                                  </m:r>
                                </m:e>
                                <m:sub>
                                  <m:r>
                                    <a:rPr lang="pt-BR" sz="1600" i="1">
                                      <a:latin typeface="Cambria Math" panose="02040503050406030204" pitchFamily="18" charset="0"/>
                                    </a:rPr>
                                    <m:t>𝑐𝑎𝑣</m:t>
                                  </m:r>
                                </m:sub>
                              </m:sSub>
                              <m:d>
                                <m:dPr>
                                  <m:ctrlPr>
                                    <a:rPr lang="pt-BR" sz="1600" i="1">
                                      <a:latin typeface="Cambria Math" panose="02040503050406030204" pitchFamily="18" charset="0"/>
                                    </a:rPr>
                                  </m:ctrlPr>
                                </m:dPr>
                                <m:e>
                                  <m:r>
                                    <a:rPr lang="pt-BR" sz="1600" i="1">
                                      <a:latin typeface="Cambria Math" panose="02040503050406030204" pitchFamily="18" charset="0"/>
                                    </a:rPr>
                                    <m:t>𝑠</m:t>
                                  </m:r>
                                </m:e>
                              </m:d>
                            </m:num>
                            <m:den>
                              <m:r>
                                <a:rPr lang="pt-BR" sz="1600" i="1">
                                  <a:latin typeface="Cambria Math" panose="02040503050406030204" pitchFamily="18" charset="0"/>
                                </a:rPr>
                                <m:t>𝜂</m:t>
                              </m:r>
                              <m:r>
                                <a:rPr lang="pt-BR" sz="1600" i="1">
                                  <a:latin typeface="Cambria Math" panose="02040503050406030204" pitchFamily="18" charset="0"/>
                                </a:rPr>
                                <m:t>𝐶</m:t>
                              </m:r>
                              <m:sSub>
                                <m:sSubPr>
                                  <m:ctrlPr>
                                    <a:rPr lang="pt-BR" sz="1600" i="1">
                                      <a:latin typeface="Cambria Math" panose="02040503050406030204" pitchFamily="18" charset="0"/>
                                    </a:rPr>
                                  </m:ctrlPr>
                                </m:sSubPr>
                                <m:e>
                                  <m:r>
                                    <a:rPr lang="pt-BR" sz="1600" i="1">
                                      <a:latin typeface="Cambria Math" panose="02040503050406030204" pitchFamily="18" charset="0"/>
                                    </a:rPr>
                                    <m:t>𝐸</m:t>
                                  </m:r>
                                </m:e>
                                <m:sub>
                                  <m:r>
                                    <a:rPr lang="pt-BR" sz="1600" i="1">
                                      <a:latin typeface="Cambria Math" panose="02040503050406030204" pitchFamily="18" charset="0"/>
                                    </a:rPr>
                                    <m:t>0</m:t>
                                  </m:r>
                                </m:sub>
                              </m:sSub>
                              <m:sSubSup>
                                <m:sSubSupPr>
                                  <m:ctrlPr>
                                    <a:rPr lang="pt-BR" sz="1600" i="1">
                                      <a:latin typeface="Cambria Math" panose="02040503050406030204" pitchFamily="18" charset="0"/>
                                    </a:rPr>
                                  </m:ctrlPr>
                                </m:sSubSupPr>
                                <m:e>
                                  <m:r>
                                    <a:rPr lang="pt-BR" sz="1600" i="1">
                                      <a:latin typeface="Cambria Math" panose="02040503050406030204" pitchFamily="18" charset="0"/>
                                    </a:rPr>
                                    <m:t>𝜎</m:t>
                                  </m:r>
                                </m:e>
                                <m:sub>
                                  <m:r>
                                    <a:rPr lang="pt-BR" sz="1600" i="1">
                                      <a:latin typeface="Cambria Math" panose="02040503050406030204" pitchFamily="18" charset="0"/>
                                    </a:rPr>
                                    <m:t>𝛿</m:t>
                                  </m:r>
                                </m:sub>
                                <m:sup>
                                  <m:r>
                                    <a:rPr lang="pt-BR" sz="1600" i="1">
                                      <a:latin typeface="Cambria Math" panose="02040503050406030204" pitchFamily="18" charset="0"/>
                                    </a:rPr>
                                    <m:t>2</m:t>
                                  </m:r>
                                </m:sup>
                              </m:sSubSup>
                            </m:den>
                          </m:f>
                        </m:e>
                      </m:d>
                      <m:r>
                        <a:rPr lang="pt-BR" sz="1600" i="1">
                          <a:latin typeface="Cambria Math" panose="02040503050406030204" pitchFamily="18" charset="0"/>
                        </a:rPr>
                        <m:t>,  </m:t>
                      </m:r>
                      <m:r>
                        <a:rPr lang="pt-BR" sz="1600" i="1">
                          <a:latin typeface="Cambria Math" panose="02040503050406030204" pitchFamily="18" charset="0"/>
                        </a:rPr>
                        <m:t>𝐴</m:t>
                      </m:r>
                      <m:r>
                        <a:rPr lang="pt-BR" sz="1600" i="1">
                          <a:latin typeface="Cambria Math" panose="02040503050406030204" pitchFamily="18" charset="0"/>
                        </a:rPr>
                        <m:t> ∈</m:t>
                      </m:r>
                      <m:r>
                        <a:rPr lang="pt-BR" sz="1600" i="1">
                          <a:latin typeface="Cambria Math" panose="02040503050406030204" pitchFamily="18" charset="0"/>
                          <a:ea typeface="Cambria Math" panose="02040503050406030204" pitchFamily="18" charset="0"/>
                        </a:rPr>
                        <m:t>ℜ</m:t>
                      </m:r>
                      <m:r>
                        <a:rPr lang="pt-BR" sz="1600" i="1">
                          <a:latin typeface="Cambria Math" panose="02040503050406030204" pitchFamily="18" charset="0"/>
                          <a:ea typeface="Cambria Math" panose="02040503050406030204" pitchFamily="18" charset="0"/>
                        </a:rPr>
                        <m:t> | </m:t>
                      </m:r>
                      <m:nary>
                        <m:naryPr>
                          <m:ctrlPr>
                            <a:rPr lang="pt-BR" sz="1600" i="1">
                              <a:latin typeface="Cambria Math" panose="02040503050406030204" pitchFamily="18" charset="0"/>
                            </a:rPr>
                          </m:ctrlPr>
                        </m:naryPr>
                        <m:sub>
                          <m:r>
                            <a:rPr lang="pt-BR" sz="1600" i="1">
                              <a:latin typeface="Cambria Math" panose="02040503050406030204" pitchFamily="18" charset="0"/>
                            </a:rPr>
                            <m:t>−∞</m:t>
                          </m:r>
                        </m:sub>
                        <m:sup>
                          <m:r>
                            <a:rPr lang="pt-BR" sz="1600" i="1">
                              <a:latin typeface="Cambria Math" panose="02040503050406030204" pitchFamily="18" charset="0"/>
                            </a:rPr>
                            <m:t>∞</m:t>
                          </m:r>
                        </m:sup>
                        <m:e>
                          <m:sSubSup>
                            <m:sSubSupPr>
                              <m:ctrlPr>
                                <a:rPr lang="pt-BR" sz="1600" b="0" i="1" smtClean="0">
                                  <a:latin typeface="Cambria Math" panose="02040503050406030204" pitchFamily="18" charset="0"/>
                                </a:rPr>
                              </m:ctrlPr>
                            </m:sSubSupPr>
                            <m:e>
                              <m:r>
                                <a:rPr lang="pt-BR" sz="1600" i="1">
                                  <a:latin typeface="Cambria Math" panose="02040503050406030204" pitchFamily="18" charset="0"/>
                                </a:rPr>
                                <m:t>𝜌</m:t>
                              </m:r>
                            </m:e>
                            <m:sub>
                              <m:r>
                                <a:rPr lang="pt-BR" sz="1600" i="1">
                                  <a:latin typeface="Cambria Math" panose="02040503050406030204" pitchFamily="18" charset="0"/>
                                </a:rPr>
                                <m:t>0</m:t>
                              </m:r>
                            </m:sub>
                            <m:sup>
                              <m:sSub>
                                <m:sSubPr>
                                  <m:ctrlPr>
                                    <a:rPr lang="pt-BR" sz="1600" b="0" i="1" smtClean="0">
                                      <a:latin typeface="Cambria Math" panose="02040503050406030204" pitchFamily="18" charset="0"/>
                                    </a:rPr>
                                  </m:ctrlPr>
                                </m:sSubPr>
                                <m:e>
                                  <m:r>
                                    <a:rPr lang="pt-BR" sz="1600" b="0" i="1" smtClean="0">
                                      <a:latin typeface="Cambria Math" panose="02040503050406030204" pitchFamily="18" charset="0"/>
                                    </a:rPr>
                                    <m:t>𝐼</m:t>
                                  </m:r>
                                </m:e>
                                <m:sub>
                                  <m:r>
                                    <a:rPr lang="pt-BR" sz="1600" b="0" i="1" smtClean="0">
                                      <a:latin typeface="Cambria Math" panose="02040503050406030204" pitchFamily="18" charset="0"/>
                                    </a:rPr>
                                    <m:t>𝑏</m:t>
                                  </m:r>
                                </m:sub>
                              </m:sSub>
                            </m:sup>
                          </m:sSubSup>
                          <m:d>
                            <m:dPr>
                              <m:ctrlPr>
                                <a:rPr lang="pt-BR" sz="1600" i="1">
                                  <a:latin typeface="Cambria Math" panose="02040503050406030204" pitchFamily="18" charset="0"/>
                                </a:rPr>
                              </m:ctrlPr>
                            </m:dPr>
                            <m:e>
                              <m:r>
                                <a:rPr lang="pt-BR" sz="1600" i="1">
                                  <a:latin typeface="Cambria Math" panose="02040503050406030204" pitchFamily="18" charset="0"/>
                                </a:rPr>
                                <m:t>𝑠</m:t>
                              </m:r>
                            </m:e>
                          </m:d>
                          <m:r>
                            <a:rPr lang="pt-BR" sz="1600" i="1">
                              <a:latin typeface="Cambria Math" panose="02040503050406030204" pitchFamily="18" charset="0"/>
                            </a:rPr>
                            <m:t>𝑑𝑠</m:t>
                          </m:r>
                        </m:e>
                      </m:nary>
                      <m:r>
                        <a:rPr lang="pt-BR" sz="1600" i="1">
                          <a:latin typeface="Cambria Math" panose="02040503050406030204" pitchFamily="18" charset="0"/>
                        </a:rPr>
                        <m:t>=1</m:t>
                      </m:r>
                    </m:oMath>
                  </m:oMathPara>
                </a14:m>
                <a:endParaRPr lang="pt-BR" sz="1600" b="0" i="1" dirty="0">
                  <a:latin typeface="Cambria Math" panose="02040503050406030204" pitchFamily="18" charset="0"/>
                </a:endParaRPr>
              </a:p>
              <a:p>
                <a:endParaRPr lang="pt-BR"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pt-BR" sz="1600" b="0" i="1" smtClean="0">
                              <a:latin typeface="Cambria Math" panose="02040503050406030204" pitchFamily="18" charset="0"/>
                            </a:rPr>
                          </m:ctrlPr>
                        </m:sSubSupPr>
                        <m:e>
                          <m:r>
                            <a:rPr lang="pt-BR" sz="1600" i="1">
                              <a:latin typeface="Cambria Math" panose="02040503050406030204" pitchFamily="18" charset="0"/>
                            </a:rPr>
                            <m:t>𝜌</m:t>
                          </m:r>
                        </m:e>
                        <m:sub>
                          <m:r>
                            <a:rPr lang="pt-BR" sz="1600" i="1">
                              <a:latin typeface="Cambria Math" panose="02040503050406030204" pitchFamily="18" charset="0"/>
                            </a:rPr>
                            <m:t>1</m:t>
                          </m:r>
                        </m:sub>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bSup>
                      <m:d>
                        <m:dPr>
                          <m:ctrlPr>
                            <a:rPr lang="pt-BR" sz="1600" i="1">
                              <a:latin typeface="Cambria Math" panose="02040503050406030204" pitchFamily="18" charset="0"/>
                            </a:rPr>
                          </m:ctrlPr>
                        </m:dPr>
                        <m:e>
                          <m:r>
                            <a:rPr lang="pt-BR" sz="1600" i="1">
                              <a:latin typeface="Cambria Math" panose="02040503050406030204" pitchFamily="18" charset="0"/>
                            </a:rPr>
                            <m:t>𝑠</m:t>
                          </m:r>
                        </m:e>
                      </m:d>
                      <m:r>
                        <a:rPr lang="pt-BR" sz="1600" i="1">
                          <a:latin typeface="Cambria Math" panose="02040503050406030204" pitchFamily="18" charset="0"/>
                        </a:rPr>
                        <m:t>=</m:t>
                      </m:r>
                      <m:r>
                        <a:rPr lang="pt-BR" sz="1600" i="1">
                          <a:latin typeface="Cambria Math" panose="02040503050406030204" pitchFamily="18" charset="0"/>
                          <a:ea typeface="Cambria Math" panose="02040503050406030204" pitchFamily="18" charset="0"/>
                        </a:rPr>
                        <m:t>Ⅎ</m:t>
                      </m:r>
                      <m:d>
                        <m:dPr>
                          <m:ctrlPr>
                            <a:rPr lang="pt-BR" sz="1600" i="1">
                              <a:latin typeface="Cambria Math" panose="02040503050406030204" pitchFamily="18" charset="0"/>
                              <a:ea typeface="Cambria Math" panose="02040503050406030204" pitchFamily="18" charset="0"/>
                            </a:rPr>
                          </m:ctrlPr>
                        </m:dPr>
                        <m:e>
                          <m:sSub>
                            <m:sSubPr>
                              <m:ctrlPr>
                                <a:rPr lang="pt-BR" sz="1600" i="1">
                                  <a:latin typeface="Cambria Math" panose="02040503050406030204" pitchFamily="18" charset="0"/>
                                  <a:ea typeface="Cambria Math" panose="02040503050406030204" pitchFamily="18" charset="0"/>
                                </a:rPr>
                              </m:ctrlPr>
                            </m:sSubPr>
                            <m:e>
                              <m:r>
                                <a:rPr lang="pt-BR" sz="1600" i="1">
                                  <a:latin typeface="Cambria Math" panose="02040503050406030204" pitchFamily="18" charset="0"/>
                                  <a:ea typeface="Cambria Math" panose="02040503050406030204" pitchFamily="18" charset="0"/>
                                </a:rPr>
                                <m:t>𝜌</m:t>
                              </m:r>
                            </m:e>
                            <m:sub>
                              <m:r>
                                <a:rPr lang="pt-BR" sz="1600" i="1">
                                  <a:latin typeface="Cambria Math" panose="02040503050406030204" pitchFamily="18" charset="0"/>
                                  <a:ea typeface="Cambria Math" panose="02040503050406030204" pitchFamily="18" charset="0"/>
                                </a:rPr>
                                <m:t>0</m:t>
                              </m:r>
                            </m:sub>
                          </m:sSub>
                          <m:r>
                            <a:rPr lang="pt-BR" sz="1600" i="1">
                              <a:latin typeface="Cambria Math" panose="02040503050406030204" pitchFamily="18" charset="0"/>
                            </a:rPr>
                            <m:t>,</m:t>
                          </m:r>
                          <m:r>
                            <a:rPr lang="pt-BR" sz="1600" i="1">
                              <a:latin typeface="Cambria Math" panose="02040503050406030204" pitchFamily="18" charset="0"/>
                            </a:rPr>
                            <m:t>𝑠</m:t>
                          </m:r>
                        </m:e>
                      </m:d>
                      <m:r>
                        <a:rPr lang="pt-BR" sz="1600" b="0" i="1" smtClean="0">
                          <a:latin typeface="Cambria Math" panose="02040503050406030204" pitchFamily="18" charset="0"/>
                        </a:rPr>
                        <m:t>,   </m:t>
                      </m:r>
                      <m:r>
                        <a:rPr lang="pt-BR" sz="1600" b="0" i="1" smtClean="0">
                          <a:latin typeface="Cambria Math" panose="02040503050406030204" pitchFamily="18" charset="0"/>
                        </a:rPr>
                        <m:t>𝑛</m:t>
                      </m:r>
                      <m:r>
                        <a:rPr lang="pt-BR" sz="1600" i="1">
                          <a:latin typeface="Cambria Math" panose="02040503050406030204" pitchFamily="18" charset="0"/>
                          <a:ea typeface="Cambria Math" panose="02040503050406030204" pitchFamily="18" charset="0"/>
                        </a:rPr>
                        <m:t>≥</m:t>
                      </m:r>
                      <m:r>
                        <a:rPr lang="pt-BR" sz="1600" b="0" i="1" smtClean="0">
                          <a:latin typeface="Cambria Math" panose="02040503050406030204" pitchFamily="18" charset="0"/>
                          <a:ea typeface="Cambria Math" panose="02040503050406030204" pitchFamily="18" charset="0"/>
                        </a:rPr>
                        <m:t>2:      </m:t>
                      </m:r>
                      <m:sSubSup>
                        <m:sSubSupPr>
                          <m:ctrlPr>
                            <a:rPr lang="pt-BR" sz="1600" b="0" i="1" smtClean="0">
                              <a:latin typeface="Cambria Math" panose="02040503050406030204" pitchFamily="18" charset="0"/>
                            </a:rPr>
                          </m:ctrlPr>
                        </m:sSubSupPr>
                        <m:e>
                          <m:r>
                            <a:rPr lang="pt-BR" sz="1600" i="1">
                              <a:latin typeface="Cambria Math" panose="02040503050406030204" pitchFamily="18" charset="0"/>
                            </a:rPr>
                            <m:t>𝜌</m:t>
                          </m:r>
                        </m:e>
                        <m:sub>
                          <m:r>
                            <a:rPr lang="pt-BR" sz="1600" b="0" i="1" smtClean="0">
                              <a:latin typeface="Cambria Math" panose="02040503050406030204" pitchFamily="18" charset="0"/>
                            </a:rPr>
                            <m:t>𝑛</m:t>
                          </m:r>
                          <m:r>
                            <a:rPr lang="pt-BR" sz="1600" b="0" i="1" smtClean="0">
                              <a:latin typeface="Cambria Math" panose="02040503050406030204" pitchFamily="18" charset="0"/>
                            </a:rPr>
                            <m:t>+1</m:t>
                          </m:r>
                        </m:sub>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bSup>
                      <m:d>
                        <m:dPr>
                          <m:ctrlPr>
                            <a:rPr lang="pt-BR" sz="1600" i="1">
                              <a:latin typeface="Cambria Math" panose="02040503050406030204" pitchFamily="18" charset="0"/>
                            </a:rPr>
                          </m:ctrlPr>
                        </m:dPr>
                        <m:e>
                          <m:r>
                            <a:rPr lang="pt-BR" sz="1600" i="1">
                              <a:latin typeface="Cambria Math" panose="02040503050406030204" pitchFamily="18" charset="0"/>
                            </a:rPr>
                            <m:t>𝑠</m:t>
                          </m:r>
                        </m:e>
                      </m:d>
                      <m:r>
                        <a:rPr lang="pt-BR" sz="1600" i="1">
                          <a:latin typeface="Cambria Math" panose="02040503050406030204" pitchFamily="18" charset="0"/>
                        </a:rPr>
                        <m:t>=</m:t>
                      </m:r>
                      <m:r>
                        <a:rPr lang="pt-BR" sz="1600" i="1">
                          <a:latin typeface="Cambria Math" panose="02040503050406030204" pitchFamily="18" charset="0"/>
                          <a:ea typeface="Cambria Math" panose="02040503050406030204" pitchFamily="18" charset="0"/>
                        </a:rPr>
                        <m:t>Ⅎ</m:t>
                      </m:r>
                      <m:d>
                        <m:dPr>
                          <m:ctrlPr>
                            <a:rPr lang="pt-BR" sz="1600" i="1" smtClean="0">
                              <a:latin typeface="Cambria Math" panose="02040503050406030204" pitchFamily="18" charset="0"/>
                              <a:ea typeface="Cambria Math" panose="02040503050406030204" pitchFamily="18" charset="0"/>
                            </a:rPr>
                          </m:ctrlPr>
                        </m:dPr>
                        <m:e>
                          <m:f>
                            <m:fPr>
                              <m:ctrlPr>
                                <a:rPr lang="pt-BR" sz="1600" i="1">
                                  <a:latin typeface="Cambria Math" panose="02040503050406030204" pitchFamily="18" charset="0"/>
                                </a:rPr>
                              </m:ctrlPr>
                            </m:fPr>
                            <m:num>
                              <m:sSubSup>
                                <m:sSubSupPr>
                                  <m:ctrlPr>
                                    <a:rPr lang="pt-BR" sz="1600" b="0" i="1" smtClean="0">
                                      <a:latin typeface="Cambria Math" panose="02040503050406030204" pitchFamily="18" charset="0"/>
                                    </a:rPr>
                                  </m:ctrlPr>
                                </m:sSubSupPr>
                                <m:e>
                                  <m:r>
                                    <a:rPr lang="pt-BR" sz="1600" i="1">
                                      <a:latin typeface="Cambria Math" panose="02040503050406030204" pitchFamily="18" charset="0"/>
                                    </a:rPr>
                                    <m:t>𝜌</m:t>
                                  </m:r>
                                </m:e>
                                <m:sub>
                                  <m:r>
                                    <a:rPr lang="pt-BR" sz="1600" i="1">
                                      <a:latin typeface="Cambria Math" panose="02040503050406030204" pitchFamily="18" charset="0"/>
                                    </a:rPr>
                                    <m:t>𝑛</m:t>
                                  </m:r>
                                </m:sub>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bSup>
                              <m:r>
                                <a:rPr lang="pt-BR" sz="1600" i="1">
                                  <a:latin typeface="Cambria Math" panose="02040503050406030204" pitchFamily="18" charset="0"/>
                                </a:rPr>
                                <m:t>+</m:t>
                              </m:r>
                              <m:sSubSup>
                                <m:sSubSupPr>
                                  <m:ctrlPr>
                                    <a:rPr lang="pt-BR" sz="1600" b="0" i="1" smtClean="0">
                                      <a:latin typeface="Cambria Math" panose="02040503050406030204" pitchFamily="18" charset="0"/>
                                    </a:rPr>
                                  </m:ctrlPr>
                                </m:sSubSupPr>
                                <m:e>
                                  <m:r>
                                    <a:rPr lang="pt-BR" sz="1600" i="1">
                                      <a:latin typeface="Cambria Math" panose="02040503050406030204" pitchFamily="18" charset="0"/>
                                    </a:rPr>
                                    <m:t>𝛼𝜌</m:t>
                                  </m:r>
                                </m:e>
                                <m:sub>
                                  <m:r>
                                    <a:rPr lang="pt-BR" sz="1600" i="1">
                                      <a:latin typeface="Cambria Math" panose="02040503050406030204" pitchFamily="18" charset="0"/>
                                    </a:rPr>
                                    <m:t>𝑛</m:t>
                                  </m:r>
                                  <m:r>
                                    <a:rPr lang="pt-BR" sz="1600" i="1">
                                      <a:latin typeface="Cambria Math" panose="02040503050406030204" pitchFamily="18" charset="0"/>
                                    </a:rPr>
                                    <m:t>−1</m:t>
                                  </m:r>
                                </m:sub>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bSup>
                            </m:num>
                            <m:den>
                              <m:r>
                                <a:rPr lang="pt-BR" sz="1600" i="1">
                                  <a:latin typeface="Cambria Math" panose="02040503050406030204" pitchFamily="18" charset="0"/>
                                </a:rPr>
                                <m:t>1+</m:t>
                              </m:r>
                              <m:r>
                                <a:rPr lang="pt-BR" sz="1600" i="1">
                                  <a:latin typeface="Cambria Math" panose="02040503050406030204" pitchFamily="18" charset="0"/>
                                </a:rPr>
                                <m:t>𝛼</m:t>
                              </m:r>
                            </m:den>
                          </m:f>
                          <m:r>
                            <a:rPr lang="pt-BR" sz="1600" i="1">
                              <a:latin typeface="Cambria Math" panose="02040503050406030204" pitchFamily="18" charset="0"/>
                            </a:rPr>
                            <m:t>,</m:t>
                          </m:r>
                          <m:r>
                            <a:rPr lang="pt-BR" sz="1600" i="1">
                              <a:latin typeface="Cambria Math" panose="02040503050406030204" pitchFamily="18" charset="0"/>
                            </a:rPr>
                            <m:t>𝑠</m:t>
                          </m:r>
                        </m:e>
                      </m:d>
                      <m:r>
                        <a:rPr lang="pt-BR" sz="1600" b="0" i="1" smtClean="0">
                          <a:latin typeface="Cambria Math" panose="02040503050406030204" pitchFamily="18" charset="0"/>
                          <a:ea typeface="Cambria Math" panose="02040503050406030204" pitchFamily="18" charset="0"/>
                        </a:rPr>
                        <m:t>,  </m:t>
                      </m:r>
                      <m:r>
                        <a:rPr lang="pt-BR" sz="1600" b="0" i="1" smtClean="0">
                          <a:latin typeface="Cambria Math" panose="02040503050406030204" pitchFamily="18" charset="0"/>
                          <a:ea typeface="Cambria Math" panose="02040503050406030204" pitchFamily="18" charset="0"/>
                        </a:rPr>
                        <m:t>𝛼</m:t>
                      </m:r>
                      <m:r>
                        <a:rPr lang="pt-BR" sz="1600" b="0" i="1" smtClean="0">
                          <a:latin typeface="Cambria Math" panose="02040503050406030204" pitchFamily="18" charset="0"/>
                          <a:ea typeface="Cambria Math" panose="02040503050406030204" pitchFamily="18" charset="0"/>
                        </a:rPr>
                        <m:t>≥0∈</m:t>
                      </m:r>
                      <m:r>
                        <a:rPr lang="pt-BR" sz="1600" b="0" i="1" smtClean="0">
                          <a:latin typeface="Cambria Math" panose="02040503050406030204" pitchFamily="18" charset="0"/>
                          <a:ea typeface="Cambria Math" panose="02040503050406030204" pitchFamily="18" charset="0"/>
                        </a:rPr>
                        <m:t>ℜ</m:t>
                      </m:r>
                      <m:r>
                        <a:rPr lang="pt-BR" sz="1600" b="0" i="1" smtClean="0">
                          <a:latin typeface="Cambria Math" panose="02040503050406030204" pitchFamily="18" charset="0"/>
                          <a:ea typeface="Cambria Math" panose="02040503050406030204" pitchFamily="18" charset="0"/>
                        </a:rPr>
                        <m:t> </m:t>
                      </m:r>
                    </m:oMath>
                  </m:oMathPara>
                </a14:m>
                <a:endParaRPr lang="pt-BR" sz="1600" dirty="0"/>
              </a:p>
            </p:txBody>
          </p:sp>
        </mc:Choice>
        <mc:Fallback xmlns="">
          <p:sp>
            <p:nvSpPr>
              <p:cNvPr id="15" name="Rectangle 14"/>
              <p:cNvSpPr>
                <a:spLocks noRot="1" noChangeAspect="1" noMove="1" noResize="1" noEditPoints="1" noAdjustHandles="1" noChangeArrowheads="1" noChangeShapeType="1" noTextEdit="1"/>
              </p:cNvSpPr>
              <p:nvPr/>
            </p:nvSpPr>
            <p:spPr>
              <a:xfrm>
                <a:off x="899592" y="3131692"/>
                <a:ext cx="7088351" cy="1449436"/>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173899" y="2743122"/>
                <a:ext cx="3240360" cy="325838"/>
              </a:xfrm>
              <a:prstGeom prst="rect">
                <a:avLst/>
              </a:prstGeom>
            </p:spPr>
            <p:txBody>
              <a:bodyPr vert="horz" lIns="91424" tIns="45712" rIns="91424" bIns="45712" rtlCol="0">
                <a:noAutofit/>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t-BR" sz="1600" dirty="0"/>
                  <a:t>Start with low current </a:t>
                </a:r>
                <a14:m>
                  <m:oMath xmlns:m="http://schemas.openxmlformats.org/officeDocument/2006/math">
                    <m:sSub>
                      <m:sSubPr>
                        <m:ctrlPr>
                          <a:rPr lang="pt-BR" sz="1600" b="0" i="1" smtClean="0">
                            <a:latin typeface="Cambria Math" panose="02040503050406030204" pitchFamily="18" charset="0"/>
                          </a:rPr>
                        </m:ctrlPr>
                      </m:sSubPr>
                      <m:e>
                        <m:r>
                          <a:rPr lang="pt-BR" sz="1600" b="0" i="1" smtClean="0">
                            <a:latin typeface="Cambria Math" panose="02040503050406030204" pitchFamily="18" charset="0"/>
                          </a:rPr>
                          <m:t>𝐼</m:t>
                        </m:r>
                      </m:e>
                      <m:sub>
                        <m:r>
                          <a:rPr lang="pt-BR" sz="1600" b="0" i="1" smtClean="0">
                            <a:latin typeface="Cambria Math" panose="02040503050406030204" pitchFamily="18" charset="0"/>
                          </a:rPr>
                          <m:t>𝑏</m:t>
                        </m:r>
                      </m:sub>
                    </m:sSub>
                  </m:oMath>
                </a14:m>
                <a:r>
                  <a:rPr lang="pt-BR" sz="1600" dirty="0"/>
                  <a:t> and iterate:</a:t>
                </a:r>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173899" y="2743122"/>
                <a:ext cx="3240360" cy="325838"/>
              </a:xfrm>
              <a:prstGeom prst="rect">
                <a:avLst/>
              </a:prstGeom>
              <a:blipFill>
                <a:blip r:embed="rId4"/>
                <a:stretch>
                  <a:fillRect l="-1130" t="-5660" b="-28302"/>
                </a:stretch>
              </a:blipFill>
            </p:spPr>
            <p:txBody>
              <a:bodyPr/>
              <a:lstStyle/>
              <a:p>
                <a:r>
                  <a:rPr lang="pt-BR">
                    <a:noFill/>
                  </a:rPr>
                  <a:t> </a:t>
                </a:r>
              </a:p>
            </p:txBody>
          </p:sp>
        </mc:Fallback>
      </mc:AlternateContent>
      <p:sp>
        <p:nvSpPr>
          <p:cNvPr id="13" name="Content Placeholder 2"/>
          <p:cNvSpPr txBox="1">
            <a:spLocks/>
          </p:cNvSpPr>
          <p:nvPr/>
        </p:nvSpPr>
        <p:spPr>
          <a:xfrm>
            <a:off x="173898" y="5061214"/>
            <a:ext cx="1877821" cy="325838"/>
          </a:xfrm>
          <a:prstGeom prst="rect">
            <a:avLst/>
          </a:prstGeom>
        </p:spPr>
        <p:txBody>
          <a:bodyPr vert="horz" lIns="91424" tIns="45712" rIns="91424" bIns="45712" rtlCol="0">
            <a:noAutofit/>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t-BR" sz="1600" dirty="0"/>
              <a:t>Until convergence:</a:t>
            </a:r>
          </a:p>
        </p:txBody>
      </p:sp>
      <mc:AlternateContent xmlns:mc="http://schemas.openxmlformats.org/markup-compatibility/2006" xmlns:a14="http://schemas.microsoft.com/office/drawing/2010/main">
        <mc:Choice Requires="a14">
          <p:sp>
            <p:nvSpPr>
              <p:cNvPr id="4" name="Rectangle 3"/>
              <p:cNvSpPr/>
              <p:nvPr/>
            </p:nvSpPr>
            <p:spPr>
              <a:xfrm>
                <a:off x="2267743" y="5013176"/>
                <a:ext cx="6509985" cy="404341"/>
              </a:xfrm>
              <a:prstGeom prst="rect">
                <a:avLst/>
              </a:prstGeom>
            </p:spPr>
            <p:txBody>
              <a:bodyPr wrap="square">
                <a:spAutoFit/>
              </a:bodyPr>
              <a:lstStyle/>
              <a:p>
                <a14:m>
                  <m:oMath xmlns:m="http://schemas.openxmlformats.org/officeDocument/2006/math">
                    <m:d>
                      <m:dPr>
                        <m:begChr m:val="‖"/>
                        <m:endChr m:val="‖"/>
                        <m:ctrlPr>
                          <a:rPr lang="pt-BR" sz="1600" i="1" smtClean="0">
                            <a:latin typeface="Cambria Math" panose="02040503050406030204" pitchFamily="18" charset="0"/>
                          </a:rPr>
                        </m:ctrlPr>
                      </m:dPr>
                      <m:e>
                        <m:sSubSup>
                          <m:sSubSupPr>
                            <m:ctrlPr>
                              <a:rPr lang="pt-BR" sz="1600" i="1">
                                <a:latin typeface="Cambria Math" panose="02040503050406030204" pitchFamily="18" charset="0"/>
                              </a:rPr>
                            </m:ctrlPr>
                          </m:sSubSupPr>
                          <m:e>
                            <m:r>
                              <a:rPr lang="pt-BR" sz="1600" i="1">
                                <a:latin typeface="Cambria Math" panose="02040503050406030204" pitchFamily="18" charset="0"/>
                              </a:rPr>
                              <m:t>𝜌</m:t>
                            </m:r>
                          </m:e>
                          <m:sub>
                            <m:r>
                              <a:rPr lang="pt-BR" sz="1600" i="1">
                                <a:latin typeface="Cambria Math" panose="02040503050406030204" pitchFamily="18" charset="0"/>
                              </a:rPr>
                              <m:t>𝑛</m:t>
                            </m:r>
                            <m:r>
                              <a:rPr lang="pt-BR" sz="1600" b="0" i="1" smtClean="0">
                                <a:latin typeface="Cambria Math" panose="02040503050406030204" pitchFamily="18" charset="0"/>
                              </a:rPr>
                              <m:t>+</m:t>
                            </m:r>
                            <m:r>
                              <a:rPr lang="pt-BR" sz="1600" i="1">
                                <a:latin typeface="Cambria Math" panose="02040503050406030204" pitchFamily="18" charset="0"/>
                              </a:rPr>
                              <m:t>1</m:t>
                            </m:r>
                          </m:sub>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bSup>
                        <m:r>
                          <a:rPr lang="pt-BR" sz="1600" b="0" i="1" smtClean="0">
                            <a:latin typeface="Cambria Math" panose="02040503050406030204" pitchFamily="18" charset="0"/>
                          </a:rPr>
                          <m:t>−</m:t>
                        </m:r>
                        <m:sSubSup>
                          <m:sSubSupPr>
                            <m:ctrlPr>
                              <a:rPr lang="pt-BR" sz="1600" i="1">
                                <a:latin typeface="Cambria Math" panose="02040503050406030204" pitchFamily="18" charset="0"/>
                              </a:rPr>
                            </m:ctrlPr>
                          </m:sSubSupPr>
                          <m:e>
                            <m:r>
                              <a:rPr lang="pt-BR" sz="1600" i="1">
                                <a:latin typeface="Cambria Math" panose="02040503050406030204" pitchFamily="18" charset="0"/>
                              </a:rPr>
                              <m:t>𝜌</m:t>
                            </m:r>
                          </m:e>
                          <m:sub>
                            <m:r>
                              <a:rPr lang="pt-BR" sz="1600" i="1">
                                <a:latin typeface="Cambria Math" panose="02040503050406030204" pitchFamily="18" charset="0"/>
                              </a:rPr>
                              <m:t>𝑛</m:t>
                            </m:r>
                          </m:sub>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bSup>
                      </m:e>
                    </m:d>
                    <m:r>
                      <a:rPr lang="pt-BR" sz="1600" b="0" i="0" smtClean="0">
                        <a:latin typeface="Cambria Math" panose="02040503050406030204" pitchFamily="18" charset="0"/>
                      </a:rPr>
                      <m:t>&lt;1</m:t>
                    </m:r>
                    <m:r>
                      <a:rPr lang="pt-BR" sz="1600" b="0" i="1" smtClean="0">
                        <a:latin typeface="Cambria Math" panose="02040503050406030204" pitchFamily="18" charset="0"/>
                      </a:rPr>
                      <m:t>×</m:t>
                    </m:r>
                    <m:sSup>
                      <m:sSupPr>
                        <m:ctrlPr>
                          <a:rPr lang="pt-BR" sz="1600" b="0" i="1" smtClean="0">
                            <a:latin typeface="Cambria Math" panose="02040503050406030204" pitchFamily="18" charset="0"/>
                          </a:rPr>
                        </m:ctrlPr>
                      </m:sSupPr>
                      <m:e>
                        <m:r>
                          <a:rPr lang="pt-BR" sz="1600" b="0" i="1" smtClean="0">
                            <a:latin typeface="Cambria Math" panose="02040503050406030204" pitchFamily="18" charset="0"/>
                          </a:rPr>
                          <m:t>10</m:t>
                        </m:r>
                      </m:e>
                      <m:sup>
                        <m:r>
                          <a:rPr lang="pt-BR" sz="1600" b="0" i="1" smtClean="0">
                            <a:latin typeface="Cambria Math" panose="02040503050406030204" pitchFamily="18" charset="0"/>
                          </a:rPr>
                          <m:t>−6</m:t>
                        </m:r>
                      </m:sup>
                    </m:sSup>
                    <m:r>
                      <a:rPr lang="pt-BR" sz="1600" b="0" i="1" smtClean="0">
                        <a:latin typeface="Cambria Math" panose="02040503050406030204" pitchFamily="18" charset="0"/>
                      </a:rPr>
                      <m:t>  </m:t>
                    </m:r>
                    <m:r>
                      <a:rPr lang="pt-BR" sz="1600" i="1">
                        <a:latin typeface="Cambria Math" panose="02040503050406030204" pitchFamily="18" charset="0"/>
                      </a:rPr>
                      <m:t>⇒     </m:t>
                    </m:r>
                    <m:sSup>
                      <m:sSupPr>
                        <m:ctrlPr>
                          <a:rPr lang="pt-BR" sz="1600" i="1">
                            <a:latin typeface="Cambria Math" panose="02040503050406030204" pitchFamily="18" charset="0"/>
                          </a:rPr>
                        </m:ctrlPr>
                      </m:sSupPr>
                      <m:e>
                        <m:r>
                          <a:rPr lang="pt-BR" sz="1600" i="1">
                            <a:latin typeface="Cambria Math" panose="02040503050406030204" pitchFamily="18" charset="0"/>
                          </a:rPr>
                          <m:t>𝜌</m:t>
                        </m:r>
                      </m:e>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p>
                    <m:r>
                      <a:rPr lang="pt-BR" sz="1600" i="1">
                        <a:latin typeface="Cambria Math" panose="02040503050406030204" pitchFamily="18" charset="0"/>
                      </a:rPr>
                      <m:t>=</m:t>
                    </m:r>
                    <m:sSubSup>
                      <m:sSubSupPr>
                        <m:ctrlPr>
                          <a:rPr lang="pt-BR" sz="1600" i="1">
                            <a:latin typeface="Cambria Math" panose="02040503050406030204" pitchFamily="18" charset="0"/>
                          </a:rPr>
                        </m:ctrlPr>
                      </m:sSubSupPr>
                      <m:e>
                        <m:r>
                          <a:rPr lang="pt-BR" sz="1600" i="1">
                            <a:latin typeface="Cambria Math" panose="02040503050406030204" pitchFamily="18" charset="0"/>
                          </a:rPr>
                          <m:t>𝜌</m:t>
                        </m:r>
                      </m:e>
                      <m:sub>
                        <m:r>
                          <a:rPr lang="pt-BR" sz="1600" i="1">
                            <a:latin typeface="Cambria Math" panose="02040503050406030204" pitchFamily="18" charset="0"/>
                          </a:rPr>
                          <m:t>𝑛</m:t>
                        </m:r>
                        <m:r>
                          <a:rPr lang="pt-BR" sz="1600" i="1">
                            <a:latin typeface="Cambria Math" panose="02040503050406030204" pitchFamily="18" charset="0"/>
                          </a:rPr>
                          <m:t>+1</m:t>
                        </m:r>
                      </m:sub>
                      <m:sup>
                        <m:sSub>
                          <m:sSubPr>
                            <m:ctrlPr>
                              <a:rPr lang="pt-BR" sz="1600" i="1">
                                <a:latin typeface="Cambria Math" panose="02040503050406030204" pitchFamily="18" charset="0"/>
                              </a:rPr>
                            </m:ctrlPr>
                          </m:sSubPr>
                          <m:e>
                            <m:r>
                              <a:rPr lang="pt-BR" sz="1600" i="1">
                                <a:latin typeface="Cambria Math" panose="02040503050406030204" pitchFamily="18" charset="0"/>
                              </a:rPr>
                              <m:t>𝐼</m:t>
                            </m:r>
                          </m:e>
                          <m:sub>
                            <m:r>
                              <a:rPr lang="pt-BR" sz="1600" i="1">
                                <a:latin typeface="Cambria Math" panose="02040503050406030204" pitchFamily="18" charset="0"/>
                              </a:rPr>
                              <m:t>𝑏</m:t>
                            </m:r>
                          </m:sub>
                        </m:sSub>
                      </m:sup>
                    </m:sSubSup>
                  </m:oMath>
                </a14:m>
                <a:r>
                  <a:rPr lang="pt-BR" sz="1600" dirty="0"/>
                  <a:t>,       </a:t>
                </a:r>
                <a:r>
                  <a:rPr lang="pt-BR" sz="1600" dirty="0" err="1"/>
                  <a:t>where</a:t>
                </a:r>
                <a:r>
                  <a:rPr lang="pt-BR" sz="1600" dirty="0"/>
                  <a:t>      </a:t>
                </a:r>
                <a14:m>
                  <m:oMath xmlns:m="http://schemas.openxmlformats.org/officeDocument/2006/math">
                    <m:d>
                      <m:dPr>
                        <m:begChr m:val="‖"/>
                        <m:endChr m:val="‖"/>
                        <m:ctrlPr>
                          <a:rPr lang="pt-BR" sz="1600" i="1" smtClean="0">
                            <a:latin typeface="Cambria Math" panose="02040503050406030204" pitchFamily="18" charset="0"/>
                          </a:rPr>
                        </m:ctrlPr>
                      </m:dPr>
                      <m:e>
                        <m:r>
                          <a:rPr lang="pt-BR" sz="1600" b="0" i="1" smtClean="0">
                            <a:latin typeface="Cambria Math" panose="02040503050406030204" pitchFamily="18" charset="0"/>
                          </a:rPr>
                          <m:t>⋅</m:t>
                        </m:r>
                      </m:e>
                    </m:d>
                    <m:r>
                      <a:rPr lang="pt-BR" sz="1600" b="0" i="1" smtClean="0">
                        <a:latin typeface="Cambria Math" panose="02040503050406030204" pitchFamily="18" charset="0"/>
                      </a:rPr>
                      <m:t>=</m:t>
                    </m:r>
                    <m:nary>
                      <m:naryPr>
                        <m:ctrlPr>
                          <a:rPr lang="pt-BR" sz="1600" i="1">
                            <a:latin typeface="Cambria Math" panose="02040503050406030204" pitchFamily="18" charset="0"/>
                          </a:rPr>
                        </m:ctrlPr>
                      </m:naryPr>
                      <m:sub>
                        <m:r>
                          <a:rPr lang="pt-BR" sz="1600" i="1">
                            <a:latin typeface="Cambria Math" panose="02040503050406030204" pitchFamily="18" charset="0"/>
                          </a:rPr>
                          <m:t>−∞</m:t>
                        </m:r>
                      </m:sub>
                      <m:sup>
                        <m:r>
                          <a:rPr lang="pt-BR" sz="1600" i="1">
                            <a:latin typeface="Cambria Math" panose="02040503050406030204" pitchFamily="18" charset="0"/>
                          </a:rPr>
                          <m:t>∞</m:t>
                        </m:r>
                      </m:sup>
                      <m:e>
                        <m:sSup>
                          <m:sSupPr>
                            <m:ctrlPr>
                              <a:rPr lang="pt-BR" sz="1600" b="0" i="1" smtClean="0">
                                <a:latin typeface="Cambria Math" panose="02040503050406030204" pitchFamily="18" charset="0"/>
                                <a:ea typeface="Cambria Math" panose="02040503050406030204" pitchFamily="18" charset="0"/>
                              </a:rPr>
                            </m:ctrlPr>
                          </m:sSupPr>
                          <m:e>
                            <m:r>
                              <a:rPr lang="pt-BR" sz="1600" b="0" i="1" smtClean="0">
                                <a:latin typeface="Cambria Math" panose="02040503050406030204" pitchFamily="18" charset="0"/>
                                <a:ea typeface="Cambria Math" panose="02040503050406030204" pitchFamily="18" charset="0"/>
                              </a:rPr>
                              <m:t>(⋅)</m:t>
                            </m:r>
                          </m:e>
                          <m:sup>
                            <m:r>
                              <a:rPr lang="pt-BR" sz="1600" b="0" i="1" smtClean="0">
                                <a:latin typeface="Cambria Math" panose="02040503050406030204" pitchFamily="18" charset="0"/>
                                <a:ea typeface="Cambria Math" panose="02040503050406030204" pitchFamily="18" charset="0"/>
                              </a:rPr>
                              <m:t>2</m:t>
                            </m:r>
                          </m:sup>
                        </m:sSup>
                        <m:r>
                          <a:rPr lang="pt-BR" sz="1600" i="1">
                            <a:latin typeface="Cambria Math" panose="02040503050406030204" pitchFamily="18" charset="0"/>
                          </a:rPr>
                          <m:t>𝑑𝑠</m:t>
                        </m:r>
                      </m:e>
                    </m:nary>
                  </m:oMath>
                </a14:m>
                <a:endParaRPr lang="pt-BR" sz="1600" dirty="0"/>
              </a:p>
            </p:txBody>
          </p:sp>
        </mc:Choice>
        <mc:Fallback xmlns="">
          <p:sp>
            <p:nvSpPr>
              <p:cNvPr id="4" name="Rectangle 3"/>
              <p:cNvSpPr>
                <a:spLocks noRot="1" noChangeAspect="1" noMove="1" noResize="1" noEditPoints="1" noAdjustHandles="1" noChangeArrowheads="1" noChangeShapeType="1" noTextEdit="1"/>
              </p:cNvSpPr>
              <p:nvPr/>
            </p:nvSpPr>
            <p:spPr>
              <a:xfrm>
                <a:off x="2267743" y="5013176"/>
                <a:ext cx="6509985" cy="404341"/>
              </a:xfrm>
              <a:prstGeom prst="rect">
                <a:avLst/>
              </a:prstGeom>
              <a:blipFill>
                <a:blip r:embed="rId5"/>
                <a:stretch>
                  <a:fillRect t="-108955" b="-16865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73899" y="5874264"/>
                <a:ext cx="6959341" cy="435056"/>
              </a:xfrm>
              <a:prstGeom prst="rect">
                <a:avLst/>
              </a:prstGeom>
            </p:spPr>
            <p:txBody>
              <a:bodyPr wrap="none">
                <a:spAutoFit/>
              </a:bodyPr>
              <a:lstStyle/>
              <a:p>
                <a:r>
                  <a:rPr lang="pt-BR" dirty="0"/>
                  <a:t>Increment the current </a:t>
                </a:r>
                <a14:m>
                  <m:oMath xmlns:m="http://schemas.openxmlformats.org/officeDocument/2006/math">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𝑏</m:t>
                        </m:r>
                      </m:sub>
                    </m:sSub>
                    <m:r>
                      <a:rPr lang="pt-BR" b="0" i="1" smtClean="0">
                        <a:latin typeface="Cambria Math" panose="02040503050406030204" pitchFamily="18" charset="0"/>
                      </a:rPr>
                      <m:t>+</m:t>
                    </m:r>
                    <m:r>
                      <m:rPr>
                        <m:sty m:val="p"/>
                      </m:rPr>
                      <a:rPr lang="pt-BR" b="0" i="0" smtClean="0">
                        <a:latin typeface="Cambria Math" panose="02040503050406030204" pitchFamily="18" charset="0"/>
                      </a:rPr>
                      <m:t>Δ</m:t>
                    </m:r>
                    <m:r>
                      <a:rPr lang="pt-BR" b="0" i="1" smtClean="0">
                        <a:latin typeface="Cambria Math" panose="02040503050406030204" pitchFamily="18" charset="0"/>
                      </a:rPr>
                      <m:t>𝐼</m:t>
                    </m:r>
                  </m:oMath>
                </a14:m>
                <a:r>
                  <a:rPr lang="pt-BR" dirty="0"/>
                  <a:t> and repeat the process using   </a:t>
                </a:r>
                <a14:m>
                  <m:oMath xmlns:m="http://schemas.openxmlformats.org/officeDocument/2006/math">
                    <m:sSubSup>
                      <m:sSubSupPr>
                        <m:ctrlPr>
                          <a:rPr lang="pt-BR" i="1">
                            <a:latin typeface="Cambria Math" panose="02040503050406030204" pitchFamily="18" charset="0"/>
                          </a:rPr>
                        </m:ctrlPr>
                      </m:sSubSupPr>
                      <m:e>
                        <m:r>
                          <a:rPr lang="pt-BR" i="1">
                            <a:latin typeface="Cambria Math" panose="02040503050406030204" pitchFamily="18" charset="0"/>
                          </a:rPr>
                          <m:t>𝜌</m:t>
                        </m:r>
                      </m:e>
                      <m:sub>
                        <m:r>
                          <a:rPr lang="pt-BR" i="1">
                            <a:latin typeface="Cambria Math" panose="02040503050406030204" pitchFamily="18" charset="0"/>
                          </a:rPr>
                          <m:t>0</m:t>
                        </m:r>
                      </m:sub>
                      <m:sup>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𝑏</m:t>
                            </m:r>
                          </m:sub>
                        </m:sSub>
                        <m:r>
                          <a:rPr lang="pt-BR" b="0" i="1" smtClean="0">
                            <a:latin typeface="Cambria Math" panose="02040503050406030204" pitchFamily="18" charset="0"/>
                          </a:rPr>
                          <m:t>+</m:t>
                        </m:r>
                        <m:r>
                          <m:rPr>
                            <m:sty m:val="p"/>
                          </m:rPr>
                          <a:rPr lang="pt-BR" b="0" i="0" smtClean="0">
                            <a:latin typeface="Cambria Math" panose="02040503050406030204" pitchFamily="18" charset="0"/>
                          </a:rPr>
                          <m:t>Δ</m:t>
                        </m:r>
                        <m:r>
                          <a:rPr lang="pt-BR" b="0" i="1" smtClean="0">
                            <a:latin typeface="Cambria Math" panose="02040503050406030204" pitchFamily="18" charset="0"/>
                          </a:rPr>
                          <m:t>𝐼</m:t>
                        </m:r>
                      </m:sup>
                    </m:sSubSup>
                  </m:oMath>
                </a14:m>
                <a:r>
                  <a:rPr lang="pt-BR" dirty="0"/>
                  <a:t>=</a:t>
                </a:r>
                <a14:m>
                  <m:oMath xmlns:m="http://schemas.openxmlformats.org/officeDocument/2006/math">
                    <m:sSup>
                      <m:sSupPr>
                        <m:ctrlPr>
                          <a:rPr lang="pt-BR" i="1">
                            <a:latin typeface="Cambria Math" panose="02040503050406030204" pitchFamily="18" charset="0"/>
                          </a:rPr>
                        </m:ctrlPr>
                      </m:sSupPr>
                      <m:e>
                        <m:r>
                          <a:rPr lang="pt-BR" b="0" i="1" smtClean="0">
                            <a:latin typeface="Cambria Math" panose="02040503050406030204" pitchFamily="18" charset="0"/>
                          </a:rPr>
                          <m:t> </m:t>
                        </m:r>
                        <m:r>
                          <a:rPr lang="pt-BR" i="1">
                            <a:latin typeface="Cambria Math" panose="02040503050406030204" pitchFamily="18" charset="0"/>
                          </a:rPr>
                          <m:t>𝜌</m:t>
                        </m:r>
                      </m:e>
                      <m:sup>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𝑏</m:t>
                            </m:r>
                          </m:sub>
                        </m:sSub>
                      </m:sup>
                    </m:sSup>
                  </m:oMath>
                </a14:m>
                <a:endParaRPr lang="pt-BR" dirty="0"/>
              </a:p>
            </p:txBody>
          </p:sp>
        </mc:Choice>
        <mc:Fallback xmlns="">
          <p:sp>
            <p:nvSpPr>
              <p:cNvPr id="5" name="Rectangle 4"/>
              <p:cNvSpPr>
                <a:spLocks noRot="1" noChangeAspect="1" noMove="1" noResize="1" noEditPoints="1" noAdjustHandles="1" noChangeArrowheads="1" noChangeShapeType="1" noTextEdit="1"/>
              </p:cNvSpPr>
              <p:nvPr/>
            </p:nvSpPr>
            <p:spPr>
              <a:xfrm>
                <a:off x="173899" y="5874264"/>
                <a:ext cx="6959341" cy="435056"/>
              </a:xfrm>
              <a:prstGeom prst="rect">
                <a:avLst/>
              </a:prstGeom>
              <a:blipFill>
                <a:blip r:embed="rId6"/>
                <a:stretch>
                  <a:fillRect l="-789" b="-19718"/>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1B8596E1-232E-4B71-8A67-F55D7D644D66}"/>
                  </a:ext>
                </a:extLst>
              </p:cNvPr>
              <p:cNvSpPr txBox="1">
                <a:spLocks/>
              </p:cNvSpPr>
              <p:nvPr/>
            </p:nvSpPr>
            <p:spPr>
              <a:xfrm>
                <a:off x="173899" y="2204864"/>
                <a:ext cx="2736304" cy="253830"/>
              </a:xfrm>
              <a:prstGeom prst="rect">
                <a:avLst/>
              </a:prstGeom>
            </p:spPr>
            <p:txBody>
              <a:bodyPr vert="horz" lIns="91424" tIns="45712" rIns="91424" bIns="45712" rtlCol="0">
                <a:noAutofit/>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sz="1600" dirty="0" err="1"/>
                  <a:t>we</a:t>
                </a:r>
                <a:r>
                  <a:rPr lang="pt-BR" sz="1600" dirty="0"/>
                  <a:t> </a:t>
                </a:r>
                <a:r>
                  <a:rPr lang="pt-BR" sz="1600" dirty="0" err="1"/>
                  <a:t>want</a:t>
                </a:r>
                <a:r>
                  <a:rPr lang="pt-BR" sz="1600" dirty="0"/>
                  <a:t> </a:t>
                </a:r>
                <a:r>
                  <a:rPr lang="pt-BR" sz="1600" dirty="0" err="1"/>
                  <a:t>to</a:t>
                </a:r>
                <a:r>
                  <a:rPr lang="pt-BR" sz="1600" dirty="0"/>
                  <a:t> </a:t>
                </a:r>
                <a:r>
                  <a:rPr lang="pt-BR" sz="1600" dirty="0" err="1"/>
                  <a:t>find</a:t>
                </a:r>
                <a:r>
                  <a:rPr lang="pt-BR" sz="1600" dirty="0"/>
                  <a:t>:   </a:t>
                </a:r>
                <a14:m>
                  <m:oMath xmlns:m="http://schemas.openxmlformats.org/officeDocument/2006/math">
                    <m:r>
                      <a:rPr lang="pt-BR" sz="1600" b="0" i="1" smtClean="0">
                        <a:latin typeface="Cambria Math" panose="02040503050406030204" pitchFamily="18" charset="0"/>
                        <a:ea typeface="Cambria Math" panose="02040503050406030204" pitchFamily="18" charset="0"/>
                      </a:rPr>
                      <m:t>𝜌</m:t>
                    </m:r>
                    <m:r>
                      <a:rPr lang="pt-BR" sz="1600" b="0" i="1" smtClean="0">
                        <a:latin typeface="Cambria Math" panose="02040503050406030204" pitchFamily="18" charset="0"/>
                        <a:ea typeface="Cambria Math" panose="02040503050406030204" pitchFamily="18" charset="0"/>
                      </a:rPr>
                      <m:t>= Ⅎ(</m:t>
                    </m:r>
                    <m:r>
                      <a:rPr lang="pt-BR" sz="1600" i="1">
                        <a:latin typeface="Cambria Math" panose="02040503050406030204" pitchFamily="18" charset="0"/>
                      </a:rPr>
                      <m:t>𝜌</m:t>
                    </m:r>
                    <m:r>
                      <a:rPr lang="pt-BR" sz="1600" i="1">
                        <a:latin typeface="Cambria Math" panose="02040503050406030204" pitchFamily="18" charset="0"/>
                      </a:rPr>
                      <m:t>,</m:t>
                    </m:r>
                    <m:r>
                      <a:rPr lang="pt-BR" sz="1600" i="1">
                        <a:latin typeface="Cambria Math" panose="02040503050406030204" pitchFamily="18" charset="0"/>
                      </a:rPr>
                      <m:t>𝑠</m:t>
                    </m:r>
                    <m:r>
                      <a:rPr lang="pt-BR" sz="1600" i="1">
                        <a:latin typeface="Cambria Math" panose="02040503050406030204" pitchFamily="18" charset="0"/>
                      </a:rPr>
                      <m:t>).</m:t>
                    </m:r>
                  </m:oMath>
                </a14:m>
                <a:endParaRPr lang="pt-BR" sz="1600" dirty="0"/>
              </a:p>
            </p:txBody>
          </p:sp>
        </mc:Choice>
        <mc:Fallback xmlns="">
          <p:sp>
            <p:nvSpPr>
              <p:cNvPr id="10" name="Content Placeholder 2">
                <a:extLst>
                  <a:ext uri="{FF2B5EF4-FFF2-40B4-BE49-F238E27FC236}">
                    <a16:creationId xmlns:a16="http://schemas.microsoft.com/office/drawing/2014/main" id="{1B8596E1-232E-4B71-8A67-F55D7D644D66}"/>
                  </a:ext>
                </a:extLst>
              </p:cNvPr>
              <p:cNvSpPr txBox="1">
                <a:spLocks noRot="1" noChangeAspect="1" noMove="1" noResize="1" noEditPoints="1" noAdjustHandles="1" noChangeArrowheads="1" noChangeShapeType="1" noTextEdit="1"/>
              </p:cNvSpPr>
              <p:nvPr/>
            </p:nvSpPr>
            <p:spPr>
              <a:xfrm>
                <a:off x="173899" y="2204864"/>
                <a:ext cx="2736304" cy="253830"/>
              </a:xfrm>
              <a:prstGeom prst="rect">
                <a:avLst/>
              </a:prstGeom>
              <a:blipFill>
                <a:blip r:embed="rId7"/>
                <a:stretch>
                  <a:fillRect l="-1339" t="-7317" b="-65854"/>
                </a:stretch>
              </a:blipFill>
            </p:spPr>
            <p:txBody>
              <a:bodyPr/>
              <a:lstStyle/>
              <a:p>
                <a:r>
                  <a:rPr lang="pt-BR">
                    <a:noFill/>
                  </a:rPr>
                  <a:t> </a:t>
                </a:r>
              </a:p>
            </p:txBody>
          </p:sp>
        </mc:Fallback>
      </mc:AlternateContent>
    </p:spTree>
    <p:extLst>
      <p:ext uri="{BB962C8B-B14F-4D97-AF65-F5344CB8AC3E}">
        <p14:creationId xmlns:p14="http://schemas.microsoft.com/office/powerpoint/2010/main" val="3864237667"/>
      </p:ext>
    </p:extLst>
  </p:cSld>
  <p:clrMapOvr>
    <a:masterClrMapping/>
  </p:clrMapOvr>
  <mc:AlternateContent xmlns:mc="http://schemas.openxmlformats.org/markup-compatibility/2006" xmlns:p14="http://schemas.microsoft.com/office/powerpoint/2010/main">
    <mc:Choice Requires="p14">
      <p:transition spd="slow" p14:dur="2000" advTm="184"/>
    </mc:Choice>
    <mc:Fallback xmlns="">
      <p:transition spd="slow" advTm="18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a:t>Macro-particle</a:t>
            </a:r>
            <a:r>
              <a:rPr lang="pt-BR" dirty="0"/>
              <a:t> </a:t>
            </a:r>
            <a:r>
              <a:rPr lang="pt-BR" dirty="0" err="1"/>
              <a:t>tracking</a:t>
            </a:r>
            <a:r>
              <a:rPr lang="pt-BR" dirty="0"/>
              <a:t> </a:t>
            </a:r>
            <a:r>
              <a:rPr lang="pt-BR" dirty="0" err="1"/>
              <a:t>code</a:t>
            </a:r>
            <a:endParaRPr lang="pt-B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9949" y="1131635"/>
                <a:ext cx="8229600" cy="4889653"/>
              </a:xfrm>
            </p:spPr>
            <p:txBody>
              <a:bodyPr>
                <a:normAutofit fontScale="92500" lnSpcReduction="10000"/>
              </a:bodyPr>
              <a:lstStyle/>
              <a:p>
                <a:r>
                  <a:rPr lang="pt-BR" dirty="0"/>
                  <a:t>Simple 4D (</a:t>
                </a:r>
                <a14:m>
                  <m:oMath xmlns:m="http://schemas.openxmlformats.org/officeDocument/2006/math">
                    <m:r>
                      <a:rPr lang="pt-BR" i="1">
                        <a:latin typeface="Cambria Math" panose="02040503050406030204" pitchFamily="18" charset="0"/>
                      </a:rPr>
                      <m:t>𝑥</m:t>
                    </m:r>
                    <m:d>
                      <m:dPr>
                        <m:begChr m:val="|"/>
                        <m:endChr m:val="|"/>
                        <m:ctrlPr>
                          <a:rPr lang="pt-BR" b="0" i="1" smtClean="0">
                            <a:latin typeface="Cambria Math" panose="02040503050406030204" pitchFamily="18" charset="0"/>
                          </a:rPr>
                        </m:ctrlPr>
                      </m:dPr>
                      <m:e>
                        <m:r>
                          <a:rPr lang="pt-BR" b="0" i="1" smtClean="0">
                            <a:latin typeface="Cambria Math" panose="02040503050406030204" pitchFamily="18" charset="0"/>
                          </a:rPr>
                          <m:t>𝑦</m:t>
                        </m:r>
                        <m:r>
                          <a:rPr lang="pt-BR" b="0" i="1" smtClean="0">
                            <a:latin typeface="Cambria Math" panose="02040503050406030204" pitchFamily="18" charset="0"/>
                          </a:rPr>
                          <m:t>, </m:t>
                        </m:r>
                        <m:sSup>
                          <m:sSupPr>
                            <m:ctrlPr>
                              <a:rPr lang="pt-BR" b="0" i="1" smtClean="0">
                                <a:latin typeface="Cambria Math" panose="02040503050406030204" pitchFamily="18" charset="0"/>
                              </a:rPr>
                            </m:ctrlPr>
                          </m:sSupPr>
                          <m:e>
                            <m:r>
                              <a:rPr lang="pt-BR" b="0" i="1" smtClean="0">
                                <a:latin typeface="Cambria Math" panose="02040503050406030204" pitchFamily="18" charset="0"/>
                              </a:rPr>
                              <m:t>𝑥</m:t>
                            </m:r>
                          </m:e>
                          <m:sup>
                            <m:r>
                              <a:rPr lang="pt-BR" b="0" i="1" smtClean="0">
                                <a:latin typeface="Cambria Math" panose="02040503050406030204" pitchFamily="18" charset="0"/>
                              </a:rPr>
                              <m:t>′</m:t>
                            </m:r>
                          </m:sup>
                        </m:sSup>
                      </m:e>
                    </m:d>
                    <m:sSup>
                      <m:sSupPr>
                        <m:ctrlPr>
                          <a:rPr lang="pt-BR" b="0" i="1" smtClean="0">
                            <a:latin typeface="Cambria Math" panose="02040503050406030204" pitchFamily="18" charset="0"/>
                          </a:rPr>
                        </m:ctrlPr>
                      </m:sSupPr>
                      <m:e>
                        <m:r>
                          <a:rPr lang="pt-BR" b="0" i="1" smtClean="0">
                            <a:latin typeface="Cambria Math" panose="02040503050406030204" pitchFamily="18" charset="0"/>
                          </a:rPr>
                          <m:t>𝑦</m:t>
                        </m:r>
                      </m:e>
                      <m:sup>
                        <m:r>
                          <a:rPr lang="pt-BR" b="0" i="1" smtClean="0">
                            <a:latin typeface="Cambria Math" panose="02040503050406030204" pitchFamily="18" charset="0"/>
                          </a:rPr>
                          <m:t>′</m:t>
                        </m:r>
                      </m:sup>
                    </m:sSup>
                    <m:r>
                      <a:rPr lang="pt-BR" b="0" i="1" smtClean="0">
                        <a:latin typeface="Cambria Math" panose="02040503050406030204" pitchFamily="18" charset="0"/>
                      </a:rPr>
                      <m:t>,</m:t>
                    </m:r>
                    <m:r>
                      <a:rPr lang="pt-BR" b="0" i="1" smtClean="0">
                        <a:latin typeface="Cambria Math" panose="02040503050406030204" pitchFamily="18" charset="0"/>
                      </a:rPr>
                      <m:t>𝛿</m:t>
                    </m:r>
                    <m:r>
                      <a:rPr lang="pt-BR" b="0" i="1" smtClean="0">
                        <a:latin typeface="Cambria Math" panose="02040503050406030204" pitchFamily="18" charset="0"/>
                      </a:rPr>
                      <m:t>, </m:t>
                    </m:r>
                    <m:r>
                      <a:rPr lang="pt-BR" b="0" i="1" smtClean="0">
                        <a:latin typeface="Cambria Math" panose="02040503050406030204" pitchFamily="18" charset="0"/>
                      </a:rPr>
                      <m:t>𝑠</m:t>
                    </m:r>
                    <m:r>
                      <a:rPr lang="pt-BR" b="0" i="1" smtClean="0">
                        <a:latin typeface="Cambria Math" panose="02040503050406030204" pitchFamily="18" charset="0"/>
                      </a:rPr>
                      <m:t> </m:t>
                    </m:r>
                  </m:oMath>
                </a14:m>
                <a:r>
                  <a:rPr lang="pt-BR" dirty="0"/>
                  <a:t>) one turn matriz with linear chromaticity and tune shift with Amplitude;</a:t>
                </a:r>
              </a:p>
              <a:p>
                <a:r>
                  <a:rPr lang="pt-BR" dirty="0"/>
                  <a:t>Cavity kick as interpolation table (general potential well);</a:t>
                </a:r>
              </a:p>
              <a:p>
                <a:r>
                  <a:rPr lang="pt-BR" dirty="0"/>
                  <a:t>Damping and gaussian noise in energy and angle to simulate quantum excitation;</a:t>
                </a:r>
              </a:p>
              <a:p>
                <a:r>
                  <a:rPr lang="pt-BR" dirty="0"/>
                  <a:t>Single bunch wake kick. Two methods for kick calculation:</a:t>
                </a:r>
              </a:p>
              <a:p>
                <a:pPr lvl="1"/>
                <a:r>
                  <a:rPr lang="pt-BR" dirty="0"/>
                  <a:t>Resonators:</a:t>
                </a:r>
              </a:p>
              <a:p>
                <a:pPr lvl="2"/>
                <a:r>
                  <a:rPr lang="pt-BR" dirty="0"/>
                  <a:t>parameters for an arbitrary number (</a:t>
                </a:r>
                <a14:m>
                  <m:oMath xmlns:m="http://schemas.openxmlformats.org/officeDocument/2006/math">
                    <m:sSub>
                      <m:sSubPr>
                        <m:ctrlPr>
                          <a:rPr lang="pt-BR" b="0" i="1" smtClean="0">
                            <a:latin typeface="Cambria Math" panose="02040503050406030204" pitchFamily="18" charset="0"/>
                          </a:rPr>
                        </m:ctrlPr>
                      </m:sSubPr>
                      <m:e>
                        <m:r>
                          <a:rPr lang="pt-BR" b="0" i="1" smtClean="0">
                            <a:latin typeface="Cambria Math" panose="02040503050406030204" pitchFamily="18" charset="0"/>
                          </a:rPr>
                          <m:t>𝑁</m:t>
                        </m:r>
                      </m:e>
                      <m:sub>
                        <m:r>
                          <a:rPr lang="pt-BR" b="0" i="1" smtClean="0">
                            <a:latin typeface="Cambria Math" panose="02040503050406030204" pitchFamily="18" charset="0"/>
                          </a:rPr>
                          <m:t>𝑅</m:t>
                        </m:r>
                      </m:sub>
                    </m:sSub>
                  </m:oMath>
                </a14:m>
                <a:r>
                  <a:rPr lang="pt-BR" dirty="0"/>
                  <a:t>) of resonators can be given;</a:t>
                </a:r>
              </a:p>
              <a:p>
                <a:pPr lvl="2"/>
                <a:r>
                  <a:rPr lang="pt-BR" dirty="0"/>
                  <a:t>kicks are calculated using particle sorting and potential storing for each resonator, starting from the particle ahead;</a:t>
                </a:r>
              </a:p>
              <a:p>
                <a:pPr lvl="2"/>
                <a:r>
                  <a:rPr lang="pt-BR" dirty="0"/>
                  <a:t>Does not require beam slicing (execution time</a:t>
                </a:r>
                <a14:m>
                  <m:oMath xmlns:m="http://schemas.openxmlformats.org/officeDocument/2006/math">
                    <m:r>
                      <a:rPr lang="pt-BR" b="0" i="0" smtClean="0">
                        <a:latin typeface="Cambria Math" panose="02040503050406030204" pitchFamily="18" charset="0"/>
                        <a:ea typeface="Cambria Math" panose="02040503050406030204" pitchFamily="18" charset="0"/>
                      </a:rPr>
                      <m:t> </m:t>
                    </m:r>
                    <m:r>
                      <a:rPr lang="pt-BR" i="1">
                        <a:latin typeface="Cambria Math" panose="02040503050406030204" pitchFamily="18" charset="0"/>
                        <a:ea typeface="Cambria Math" panose="02040503050406030204" pitchFamily="18" charset="0"/>
                      </a:rPr>
                      <m:t>∝</m:t>
                    </m:r>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𝑁</m:t>
                        </m:r>
                      </m:e>
                      <m:sub>
                        <m:r>
                          <a:rPr lang="pt-BR" b="0" i="1" smtClean="0">
                            <a:latin typeface="Cambria Math" panose="02040503050406030204" pitchFamily="18" charset="0"/>
                            <a:ea typeface="Cambria Math" panose="02040503050406030204" pitchFamily="18" charset="0"/>
                          </a:rPr>
                          <m:t>𝑅</m:t>
                        </m:r>
                      </m:sub>
                    </m:sSub>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𝑁</m:t>
                        </m:r>
                      </m:e>
                      <m:sub>
                        <m:r>
                          <a:rPr lang="pt-BR" i="1">
                            <a:latin typeface="Cambria Math" panose="02040503050406030204" pitchFamily="18" charset="0"/>
                            <a:ea typeface="Cambria Math" panose="02040503050406030204" pitchFamily="18" charset="0"/>
                          </a:rPr>
                          <m:t>𝑝</m:t>
                        </m:r>
                      </m:sub>
                    </m:sSub>
                    <m:r>
                      <m:rPr>
                        <m:sty m:val="p"/>
                      </m:rPr>
                      <a:rPr lang="pt-BR">
                        <a:latin typeface="Cambria Math" panose="02040503050406030204" pitchFamily="18" charset="0"/>
                        <a:ea typeface="Cambria Math" panose="02040503050406030204" pitchFamily="18" charset="0"/>
                      </a:rPr>
                      <m:t>ln</m:t>
                    </m:r>
                    <m:r>
                      <a:rPr lang="pt-BR" i="1">
                        <a:latin typeface="Cambria Math" panose="02040503050406030204" pitchFamily="18" charset="0"/>
                        <a:ea typeface="Cambria Math" panose="02040503050406030204" pitchFamily="18" charset="0"/>
                      </a:rPr>
                      <m:t>⁡(</m:t>
                    </m:r>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𝑁</m:t>
                        </m:r>
                      </m:e>
                      <m:sub>
                        <m:r>
                          <a:rPr lang="pt-BR" i="1">
                            <a:latin typeface="Cambria Math" panose="02040503050406030204" pitchFamily="18" charset="0"/>
                            <a:ea typeface="Cambria Math" panose="02040503050406030204" pitchFamily="18" charset="0"/>
                          </a:rPr>
                          <m:t>𝑝</m:t>
                        </m:r>
                      </m:sub>
                    </m:sSub>
                    <m:r>
                      <a:rPr lang="pt-BR" i="1">
                        <a:latin typeface="Cambria Math" panose="02040503050406030204" pitchFamily="18" charset="0"/>
                        <a:ea typeface="Cambria Math" panose="02040503050406030204" pitchFamily="18" charset="0"/>
                      </a:rPr>
                      <m:t>)</m:t>
                    </m:r>
                  </m:oMath>
                </a14:m>
                <a:r>
                  <a:rPr lang="pt-BR" dirty="0"/>
                  <a:t>);</a:t>
                </a:r>
              </a:p>
              <a:p>
                <a:pPr lvl="1"/>
                <a:r>
                  <a:rPr lang="pt-BR" dirty="0"/>
                  <a:t>Wakes as interpolation tables:</a:t>
                </a:r>
              </a:p>
              <a:p>
                <a:pPr lvl="2"/>
                <a:r>
                  <a:rPr lang="pt-BR" dirty="0"/>
                  <a:t>Particle deposition is done at the </a:t>
                </a:r>
                <a14:m>
                  <m:oMath xmlns:m="http://schemas.openxmlformats.org/officeDocument/2006/math">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𝑁</m:t>
                        </m:r>
                      </m:e>
                      <m:sub>
                        <m:r>
                          <a:rPr lang="pt-BR" b="0" i="1" smtClean="0">
                            <a:latin typeface="Cambria Math" panose="02040503050406030204" pitchFamily="18" charset="0"/>
                            <a:ea typeface="Cambria Math" panose="02040503050406030204" pitchFamily="18" charset="0"/>
                          </a:rPr>
                          <m:t>𝑠</m:t>
                        </m:r>
                      </m:sub>
                    </m:sSub>
                  </m:oMath>
                </a14:m>
                <a:r>
                  <a:rPr lang="pt-BR" dirty="0"/>
                  <a:t> longitudinal points defined by the wake;</a:t>
                </a:r>
              </a:p>
              <a:p>
                <a:pPr lvl="2"/>
                <a:r>
                  <a:rPr lang="pt-BR" dirty="0"/>
                  <a:t>Convotution theorem is used to calculate the kick curve</a:t>
                </a:r>
                <a:r>
                  <a:rPr lang="pt-BR" baseline="30000" dirty="0"/>
                  <a:t>1</a:t>
                </a:r>
                <a:r>
                  <a:rPr lang="pt-BR" dirty="0"/>
                  <a:t> (execution time</a:t>
                </a:r>
                <a14:m>
                  <m:oMath xmlns:m="http://schemas.openxmlformats.org/officeDocument/2006/math">
                    <m:r>
                      <a:rPr lang="pt-BR">
                        <a:latin typeface="Cambria Math" panose="02040503050406030204" pitchFamily="18" charset="0"/>
                        <a:ea typeface="Cambria Math" panose="02040503050406030204" pitchFamily="18" charset="0"/>
                      </a:rPr>
                      <m:t> </m:t>
                    </m:r>
                    <m:r>
                      <a:rPr lang="pt-BR" i="1">
                        <a:latin typeface="Cambria Math" panose="02040503050406030204" pitchFamily="18" charset="0"/>
                        <a:ea typeface="Cambria Math" panose="02040503050406030204" pitchFamily="18" charset="0"/>
                      </a:rPr>
                      <m:t>∝</m:t>
                    </m:r>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𝑁</m:t>
                        </m:r>
                      </m:e>
                      <m:sub>
                        <m:r>
                          <a:rPr lang="pt-BR" b="0" i="1" smtClean="0">
                            <a:latin typeface="Cambria Math" panose="02040503050406030204" pitchFamily="18" charset="0"/>
                            <a:ea typeface="Cambria Math" panose="02040503050406030204" pitchFamily="18" charset="0"/>
                          </a:rPr>
                          <m:t>𝑠</m:t>
                        </m:r>
                      </m:sub>
                    </m:sSub>
                    <m:r>
                      <m:rPr>
                        <m:sty m:val="p"/>
                      </m:rPr>
                      <a:rPr lang="pt-BR">
                        <a:latin typeface="Cambria Math" panose="02040503050406030204" pitchFamily="18" charset="0"/>
                        <a:ea typeface="Cambria Math" panose="02040503050406030204" pitchFamily="18" charset="0"/>
                      </a:rPr>
                      <m:t>ln</m:t>
                    </m:r>
                    <m:r>
                      <a:rPr lang="pt-BR" i="1">
                        <a:latin typeface="Cambria Math" panose="02040503050406030204" pitchFamily="18" charset="0"/>
                        <a:ea typeface="Cambria Math" panose="02040503050406030204" pitchFamily="18" charset="0"/>
                      </a:rPr>
                      <m:t>⁡(</m:t>
                    </m:r>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𝑁</m:t>
                        </m:r>
                      </m:e>
                      <m:sub>
                        <m:r>
                          <a:rPr lang="pt-BR" b="0" i="1" smtClean="0">
                            <a:latin typeface="Cambria Math" panose="02040503050406030204" pitchFamily="18" charset="0"/>
                            <a:ea typeface="Cambria Math" panose="02040503050406030204" pitchFamily="18" charset="0"/>
                          </a:rPr>
                          <m:t>𝑠</m:t>
                        </m:r>
                      </m:sub>
                    </m:sSub>
                    <m:r>
                      <a:rPr lang="pt-BR" i="1">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m:t>
                    </m:r>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𝑁</m:t>
                        </m:r>
                      </m:e>
                      <m:sub>
                        <m:r>
                          <a:rPr lang="pt-BR" b="0" i="1" smtClean="0">
                            <a:latin typeface="Cambria Math" panose="02040503050406030204" pitchFamily="18" charset="0"/>
                            <a:ea typeface="Cambria Math" panose="02040503050406030204" pitchFamily="18" charset="0"/>
                          </a:rPr>
                          <m:t>𝑝</m:t>
                        </m:r>
                      </m:sub>
                    </m:sSub>
                  </m:oMath>
                </a14:m>
                <a:r>
                  <a:rPr lang="pt-BR" dirty="0"/>
                  <a:t>);</a:t>
                </a:r>
              </a:p>
              <a:p>
                <a:pPr lvl="2"/>
                <a:r>
                  <a:rPr lang="pt-BR" dirty="0"/>
                  <a:t>Kicks are applied by linear interpolation;</a:t>
                </a:r>
              </a:p>
              <a:p>
                <a:r>
                  <a:rPr lang="pt-BR" dirty="0"/>
                  <a:t>Paralelized for shared memory systems;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9949" y="1131635"/>
                <a:ext cx="8229600" cy="4889653"/>
              </a:xfrm>
              <a:blipFill>
                <a:blip r:embed="rId2"/>
                <a:stretch>
                  <a:fillRect l="-889" t="-2244"/>
                </a:stretch>
              </a:blipFill>
            </p:spPr>
            <p:txBody>
              <a:bodyPr/>
              <a:lstStyle/>
              <a:p>
                <a:r>
                  <a:rPr lang="pt-BR">
                    <a:noFill/>
                  </a:rPr>
                  <a:t> </a:t>
                </a:r>
              </a:p>
            </p:txBody>
          </p:sp>
        </mc:Fallback>
      </mc:AlternateContent>
      <p:sp>
        <p:nvSpPr>
          <p:cNvPr id="5" name="Rectangle 4"/>
          <p:cNvSpPr/>
          <p:nvPr/>
        </p:nvSpPr>
        <p:spPr>
          <a:xfrm>
            <a:off x="251520" y="6244203"/>
            <a:ext cx="3168352" cy="276999"/>
          </a:xfrm>
          <a:prstGeom prst="rect">
            <a:avLst/>
          </a:prstGeom>
        </p:spPr>
        <p:txBody>
          <a:bodyPr wrap="square">
            <a:spAutoFit/>
          </a:bodyPr>
          <a:lstStyle/>
          <a:p>
            <a:r>
              <a:rPr lang="pt-BR" sz="1200" baseline="30000" dirty="0"/>
              <a:t>1</a:t>
            </a:r>
            <a:r>
              <a:rPr lang="pt-BR" sz="1200" dirty="0"/>
              <a:t>Bassi, G. Et al; Phys. Rev. AB 19, 024401 (2016).</a:t>
            </a:r>
          </a:p>
        </p:txBody>
      </p:sp>
    </p:spTree>
    <p:extLst>
      <p:ext uri="{BB962C8B-B14F-4D97-AF65-F5344CB8AC3E}">
        <p14:creationId xmlns:p14="http://schemas.microsoft.com/office/powerpoint/2010/main" val="3366212627"/>
      </p:ext>
    </p:extLst>
  </p:cSld>
  <p:clrMapOvr>
    <a:masterClrMapping/>
  </p:clrMapOvr>
  <mc:AlternateContent xmlns:mc="http://schemas.openxmlformats.org/markup-compatibility/2006" xmlns:p14="http://schemas.microsoft.com/office/powerpoint/2010/main">
    <mc:Choice Requires="p14">
      <p:transition spd="slow" p14:dur="2000" advTm="174"/>
    </mc:Choice>
    <mc:Fallback xmlns="">
      <p:transition spd="slow" advTm="17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Macro </a:t>
            </a:r>
            <a:r>
              <a:rPr lang="pt-BR" dirty="0" err="1"/>
              <a:t>Particle</a:t>
            </a:r>
            <a:r>
              <a:rPr lang="pt-BR" dirty="0"/>
              <a:t> </a:t>
            </a:r>
            <a:r>
              <a:rPr lang="pt-BR" dirty="0" err="1"/>
              <a:t>Tracking</a:t>
            </a:r>
            <a:r>
              <a:rPr lang="pt-BR" dirty="0"/>
              <a:t> (single </a:t>
            </a:r>
            <a:r>
              <a:rPr lang="pt-BR" dirty="0" err="1"/>
              <a:t>particle</a:t>
            </a:r>
            <a:r>
              <a:rPr lang="pt-BR" dirty="0"/>
              <a:t> </a:t>
            </a:r>
            <a:r>
              <a:rPr lang="pt-BR" dirty="0" err="1"/>
              <a:t>analysis</a:t>
            </a:r>
            <a:r>
              <a:rPr lang="pt-BR" dirty="0"/>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052736"/>
            <a:ext cx="6044614" cy="5037177"/>
          </a:xfrm>
          <a:prstGeom prst="rect">
            <a:avLst/>
          </a:prstGeom>
        </p:spPr>
      </p:pic>
      <p:sp>
        <p:nvSpPr>
          <p:cNvPr id="6" name="Rectangle 5"/>
          <p:cNvSpPr/>
          <p:nvPr/>
        </p:nvSpPr>
        <p:spPr>
          <a:xfrm>
            <a:off x="6084168" y="1924719"/>
            <a:ext cx="2808312" cy="3293209"/>
          </a:xfrm>
          <a:prstGeom prst="rect">
            <a:avLst/>
          </a:prstGeom>
        </p:spPr>
        <p:txBody>
          <a:bodyPr wrap="square">
            <a:spAutoFit/>
          </a:bodyPr>
          <a:lstStyle/>
          <a:p>
            <a:pPr algn="just"/>
            <a:r>
              <a:rPr lang="pt-BR" sz="1600" dirty="0"/>
              <a:t>During tracking simulations one particle is followed and its position in phase space and kick received by the wake are stored for each turn. The figure above shows the integrated power spectrum of the kick as a function of the frequency for simulations with 4 mA in the bunch. As the number of particles simulated increase, the energy is concentrated in the synchrotron frequency.</a:t>
            </a:r>
          </a:p>
        </p:txBody>
      </p:sp>
    </p:spTree>
    <p:extLst>
      <p:ext uri="{BB962C8B-B14F-4D97-AF65-F5344CB8AC3E}">
        <p14:creationId xmlns:p14="http://schemas.microsoft.com/office/powerpoint/2010/main" val="737512204"/>
      </p:ext>
    </p:extLst>
  </p:cSld>
  <p:clrMapOvr>
    <a:masterClrMapping/>
  </p:clrMapOvr>
  <mc:AlternateContent xmlns:mc="http://schemas.openxmlformats.org/markup-compatibility/2006" xmlns:p14="http://schemas.microsoft.com/office/powerpoint/2010/main">
    <mc:Choice Requires="p14">
      <p:transition spd="slow" p14:dur="2000" advTm="140"/>
    </mc:Choice>
    <mc:Fallback xmlns="">
      <p:transition spd="slow" advTm="14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Longitudinal Impedance Budget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836712"/>
            <a:ext cx="6048672" cy="3024336"/>
          </a:xfrm>
          <a:prstGeom prst="rect">
            <a:avLst/>
          </a:prstGeom>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830170287"/>
                  </p:ext>
                </p:extLst>
              </p:nvPr>
            </p:nvGraphicFramePr>
            <p:xfrm>
              <a:off x="7715375" y="3717032"/>
              <a:ext cx="986058" cy="946904"/>
            </p:xfrm>
            <a:graphic>
              <a:graphicData uri="http://schemas.openxmlformats.org/drawingml/2006/table">
                <a:tbl>
                  <a:tblPr firstRow="1" bandRow="1">
                    <a:tableStyleId>{5C22544A-7EE6-4342-B048-85BDC9FD1C3A}</a:tableStyleId>
                  </a:tblPr>
                  <a:tblGrid>
                    <a:gridCol w="986058">
                      <a:extLst>
                        <a:ext uri="{9D8B030D-6E8A-4147-A177-3AD203B41FA5}">
                          <a16:colId xmlns:a16="http://schemas.microsoft.com/office/drawing/2014/main" val="3421994744"/>
                        </a:ext>
                      </a:extLst>
                    </a:gridCol>
                  </a:tblGrid>
                  <a:tr h="576064">
                    <a:tc>
                      <a:txBody>
                        <a:bodyPr/>
                        <a:lstStyle/>
                        <a:p>
                          <a:pPr algn="ctr" fontAlgn="b"/>
                          <a14:m>
                            <m:oMathPara xmlns:m="http://schemas.openxmlformats.org/officeDocument/2006/math">
                              <m:oMathParaPr>
                                <m:jc m:val="centerGroup"/>
                              </m:oMathParaPr>
                              <m:oMath xmlns:m="http://schemas.openxmlformats.org/officeDocument/2006/math">
                                <m:f>
                                  <m:fPr>
                                    <m:ctrlPr>
                                      <a:rPr lang="pt-BR" sz="1400" i="1" u="none" strike="noStrike" dirty="0" smtClean="0">
                                        <a:effectLst/>
                                        <a:latin typeface="Cambria Math" panose="02040503050406030204" pitchFamily="18" charset="0"/>
                                      </a:rPr>
                                    </m:ctrlPr>
                                  </m:fPr>
                                  <m:num>
                                    <m:sSub>
                                      <m:sSubPr>
                                        <m:ctrlPr>
                                          <a:rPr lang="pt-BR" sz="1400" i="1" u="none" strike="noStrike" dirty="0" smtClean="0">
                                            <a:effectLst/>
                                            <a:latin typeface="Cambria Math" panose="02040503050406030204" pitchFamily="18" charset="0"/>
                                          </a:rPr>
                                        </m:ctrlPr>
                                      </m:sSubPr>
                                      <m:e>
                                        <m:r>
                                          <a:rPr lang="pt-BR" sz="1400" i="1" u="none" strike="noStrike" dirty="0" smtClean="0">
                                            <a:effectLst/>
                                            <a:latin typeface="Cambria Math" panose="02040503050406030204" pitchFamily="18" charset="0"/>
                                          </a:rPr>
                                          <m:t>𝑍</m:t>
                                        </m:r>
                                      </m:e>
                                      <m:sub>
                                        <m:r>
                                          <a:rPr lang="pt-BR" sz="1400" i="1" u="none" strike="noStrike" dirty="0" smtClean="0">
                                            <a:effectLst/>
                                            <a:latin typeface="Cambria Math" panose="02040503050406030204" pitchFamily="18" charset="0"/>
                                          </a:rPr>
                                          <m:t>𝐿</m:t>
                                        </m:r>
                                      </m:sub>
                                    </m:sSub>
                                  </m:num>
                                  <m:den>
                                    <m:r>
                                      <a:rPr lang="pt-BR" sz="1400" i="1" u="none" strike="noStrike" dirty="0" smtClean="0">
                                        <a:effectLst/>
                                        <a:latin typeface="Cambria Math" panose="02040503050406030204" pitchFamily="18" charset="0"/>
                                      </a:rPr>
                                      <m:t>𝑛</m:t>
                                    </m:r>
                                  </m:den>
                                </m:f>
                                <m:sSub>
                                  <m:sSubPr>
                                    <m:ctrlPr>
                                      <a:rPr lang="pt-BR" sz="1400" i="1" u="none" strike="noStrike" dirty="0" smtClean="0">
                                        <a:effectLst/>
                                        <a:latin typeface="Cambria Math" panose="02040503050406030204" pitchFamily="18" charset="0"/>
                                      </a:rPr>
                                    </m:ctrlPr>
                                  </m:sSubPr>
                                  <m:e>
                                    <m:d>
                                      <m:dPr>
                                        <m:begChr m:val=""/>
                                        <m:endChr m:val="|"/>
                                        <m:ctrlPr>
                                          <a:rPr lang="pt-BR" sz="1400" i="1" u="none" strike="noStrike" dirty="0" smtClean="0">
                                            <a:effectLst/>
                                            <a:latin typeface="Cambria Math" panose="02040503050406030204" pitchFamily="18" charset="0"/>
                                          </a:rPr>
                                        </m:ctrlPr>
                                      </m:dPr>
                                      <m:e>
                                        <m:r>
                                          <a:rPr lang="pt-BR" sz="1400">
                                            <a:latin typeface="Cambria Math" panose="02040503050406030204" pitchFamily="18" charset="0"/>
                                          </a:rPr>
                                          <m:t>​</m:t>
                                        </m:r>
                                      </m:e>
                                    </m:d>
                                  </m:e>
                                  <m:sub>
                                    <m:r>
                                      <m:rPr>
                                        <m:sty m:val="p"/>
                                      </m:rPr>
                                      <a:rPr lang="pt-BR" sz="1400" i="0" u="none" strike="noStrike" dirty="0" smtClean="0">
                                        <a:effectLst/>
                                        <a:latin typeface="Cambria Math" panose="02040503050406030204" pitchFamily="18" charset="0"/>
                                      </a:rPr>
                                      <m:t>eff</m:t>
                                    </m:r>
                                  </m:sub>
                                </m:sSub>
                                <m:r>
                                  <a:rPr lang="pt-BR" sz="1400" b="1" i="1" u="none" strike="noStrike" dirty="0" smtClean="0">
                                    <a:effectLst/>
                                    <a:latin typeface="Cambria Math" panose="02040503050406030204" pitchFamily="18" charset="0"/>
                                  </a:rPr>
                                  <m:t> [</m:t>
                                </m:r>
                                <m:r>
                                  <a:rPr lang="pt-BR" sz="1400" b="1" i="1" u="none" strike="noStrike" dirty="0" smtClean="0">
                                    <a:effectLst/>
                                    <a:latin typeface="Cambria Math" panose="02040503050406030204" pitchFamily="18" charset="0"/>
                                  </a:rPr>
                                  <m:t>𝒎</m:t>
                                </m:r>
                                <m:r>
                                  <a:rPr lang="pt-BR" sz="1400" b="1" i="0" u="none" strike="noStrike" dirty="0" smtClean="0">
                                    <a:effectLst/>
                                    <a:latin typeface="Cambria Math" panose="02040503050406030204" pitchFamily="18" charset="0"/>
                                  </a:rPr>
                                  <m:t>𝛀</m:t>
                                </m:r>
                                <m:r>
                                  <a:rPr lang="pt-BR" sz="1400" b="1" i="0" u="none" strike="noStrike" dirty="0" smtClean="0">
                                    <a:effectLst/>
                                    <a:latin typeface="Cambria Math" panose="02040503050406030204" pitchFamily="18" charset="0"/>
                                  </a:rPr>
                                  <m:t>]</m:t>
                                </m:r>
                              </m:oMath>
                            </m:oMathPara>
                          </a14:m>
                          <a:endParaRPr lang="pt-BR" sz="1400" b="0" i="0" u="none" strike="noStrike" dirty="0">
                            <a:solidFill>
                              <a:srgbClr val="000000"/>
                            </a:solidFill>
                            <a:effectLst/>
                            <a:latin typeface="Calibri" panose="020F0502020204030204" pitchFamily="34" charset="0"/>
                          </a:endParaRPr>
                        </a:p>
                      </a:txBody>
                      <a:tcPr marL="9254" marR="9254" marT="9254" marB="0" anchor="ctr"/>
                    </a:tc>
                    <a:extLst>
                      <a:ext uri="{0D108BD9-81ED-4DB2-BD59-A6C34878D82A}">
                        <a16:rowId xmlns:a16="http://schemas.microsoft.com/office/drawing/2014/main" val="976654580"/>
                      </a:ext>
                    </a:extLst>
                  </a:tr>
                  <a:tr h="370840">
                    <a:tc>
                      <a:txBody>
                        <a:bodyPr/>
                        <a:lstStyle/>
                        <a:p>
                          <a:pPr algn="ctr" fontAlgn="b"/>
                          <a:r>
                            <a:rPr lang="pt-BR" sz="1400" u="none" strike="noStrike" dirty="0">
                              <a:effectLst/>
                            </a:rPr>
                            <a:t>-145.9</a:t>
                          </a:r>
                          <a:endParaRPr lang="pt-BR" sz="1400" b="0" i="0" u="none" strike="noStrike" dirty="0">
                            <a:solidFill>
                              <a:srgbClr val="000000"/>
                            </a:solidFill>
                            <a:effectLst/>
                            <a:latin typeface="Calibri" panose="020F0502020204030204" pitchFamily="34" charset="0"/>
                          </a:endParaRPr>
                        </a:p>
                      </a:txBody>
                      <a:tcPr marL="9254" marR="9254" marT="9254" marB="0" anchor="ctr"/>
                    </a:tc>
                    <a:extLst>
                      <a:ext uri="{0D108BD9-81ED-4DB2-BD59-A6C34878D82A}">
                        <a16:rowId xmlns:a16="http://schemas.microsoft.com/office/drawing/2014/main" val="2349027017"/>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830170287"/>
                  </p:ext>
                </p:extLst>
              </p:nvPr>
            </p:nvGraphicFramePr>
            <p:xfrm>
              <a:off x="7715375" y="3717032"/>
              <a:ext cx="986058" cy="946904"/>
            </p:xfrm>
            <a:graphic>
              <a:graphicData uri="http://schemas.openxmlformats.org/drawingml/2006/table">
                <a:tbl>
                  <a:tblPr firstRow="1" bandRow="1">
                    <a:tableStyleId>{5C22544A-7EE6-4342-B048-85BDC9FD1C3A}</a:tableStyleId>
                  </a:tblPr>
                  <a:tblGrid>
                    <a:gridCol w="986058">
                      <a:extLst>
                        <a:ext uri="{9D8B030D-6E8A-4147-A177-3AD203B41FA5}">
                          <a16:colId xmlns:a16="http://schemas.microsoft.com/office/drawing/2014/main" val="3421994744"/>
                        </a:ext>
                      </a:extLst>
                    </a:gridCol>
                  </a:tblGrid>
                  <a:tr h="576064">
                    <a:tc>
                      <a:txBody>
                        <a:bodyPr/>
                        <a:lstStyle/>
                        <a:p>
                          <a:endParaRPr lang="pt-BR"/>
                        </a:p>
                      </a:txBody>
                      <a:tcPr marL="9254" marR="9254" marT="9254" marB="0" anchor="ctr">
                        <a:blipFill>
                          <a:blip r:embed="rId3"/>
                          <a:stretch>
                            <a:fillRect l="-613" t="-94792" r="-2454" b="-156250"/>
                          </a:stretch>
                        </a:blipFill>
                      </a:tcPr>
                    </a:tc>
                    <a:extLst>
                      <a:ext uri="{0D108BD9-81ED-4DB2-BD59-A6C34878D82A}">
                        <a16:rowId xmlns:a16="http://schemas.microsoft.com/office/drawing/2014/main" val="976654580"/>
                      </a:ext>
                    </a:extLst>
                  </a:tr>
                  <a:tr h="370840">
                    <a:tc>
                      <a:txBody>
                        <a:bodyPr/>
                        <a:lstStyle/>
                        <a:p>
                          <a:pPr algn="ctr" fontAlgn="b"/>
                          <a:r>
                            <a:rPr lang="pt-BR" sz="1400" u="none" strike="noStrike" dirty="0">
                              <a:effectLst/>
                            </a:rPr>
                            <a:t>-145.9</a:t>
                          </a:r>
                          <a:endParaRPr lang="pt-BR" sz="1400" b="0" i="0" u="none" strike="noStrike" dirty="0">
                            <a:solidFill>
                              <a:srgbClr val="000000"/>
                            </a:solidFill>
                            <a:effectLst/>
                            <a:latin typeface="Calibri" panose="020F0502020204030204" pitchFamily="34" charset="0"/>
                          </a:endParaRPr>
                        </a:p>
                      </a:txBody>
                      <a:tcPr marL="9254" marR="9254" marT="9254" marB="0" anchor="ctr"/>
                    </a:tc>
                    <a:extLst>
                      <a:ext uri="{0D108BD9-81ED-4DB2-BD59-A6C34878D82A}">
                        <a16:rowId xmlns:a16="http://schemas.microsoft.com/office/drawing/2014/main" val="23490270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1207326453"/>
                  </p:ext>
                </p:extLst>
              </p:nvPr>
            </p:nvGraphicFramePr>
            <p:xfrm>
              <a:off x="7740352" y="4941168"/>
              <a:ext cx="936104" cy="946904"/>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1545445205"/>
                        </a:ext>
                      </a:extLst>
                    </a:gridCol>
                  </a:tblGrid>
                  <a:tr h="576064">
                    <a:tc>
                      <a:txBody>
                        <a:bodyPr/>
                        <a:lstStyle/>
                        <a:p>
                          <a:pPr marL="0" marR="0" indent="0" algn="ctr" defTabSz="914239" rtl="0" eaLnBrk="1" fontAlgn="b" latinLnBrk="0" hangingPunct="1">
                            <a:lnSpc>
                              <a:spcPct val="100000"/>
                            </a:lnSpc>
                            <a:spcBef>
                              <a:spcPts val="0"/>
                            </a:spcBef>
                            <a:spcAft>
                              <a:spcPts val="0"/>
                            </a:spcAft>
                            <a:buClrTx/>
                            <a:buSzTx/>
                            <a:buFontTx/>
                            <a:buNone/>
                            <a:tabLst/>
                            <a:defRPr/>
                          </a:pPr>
                          <a14:m>
                            <m:oMath xmlns:m="http://schemas.openxmlformats.org/officeDocument/2006/math">
                              <m:sSub>
                                <m:sSubPr>
                                  <m:ctrlPr>
                                    <a:rPr lang="pt-BR" sz="1400" i="1" u="none" strike="noStrike" dirty="0" smtClean="0">
                                      <a:effectLst/>
                                      <a:latin typeface="Cambria Math" panose="02040503050406030204" pitchFamily="18" charset="0"/>
                                    </a:rPr>
                                  </m:ctrlPr>
                                </m:sSubPr>
                                <m:e>
                                  <m:r>
                                    <a:rPr lang="pt-BR" sz="1400" i="1" u="none" strike="noStrike" dirty="0" smtClean="0">
                                      <a:effectLst/>
                                      <a:latin typeface="Cambria Math" panose="02040503050406030204" pitchFamily="18" charset="0"/>
                                    </a:rPr>
                                    <m:t>𝜅</m:t>
                                  </m:r>
                                </m:e>
                                <m:sub>
                                  <m:r>
                                    <m:rPr>
                                      <m:sty m:val="p"/>
                                    </m:rPr>
                                    <a:rPr lang="pt-BR" sz="1400" i="0" u="none" strike="noStrike" dirty="0" smtClean="0">
                                      <a:effectLst/>
                                      <a:latin typeface="Cambria Math" panose="02040503050406030204" pitchFamily="18" charset="0"/>
                                    </a:rPr>
                                    <m:t>Loss</m:t>
                                  </m:r>
                                </m:sub>
                              </m:sSub>
                              <m:r>
                                <a:rPr lang="pt-BR" sz="1400" b="1" i="1" u="none" strike="noStrike" dirty="0" smtClean="0">
                                  <a:effectLst/>
                                  <a:latin typeface="Cambria Math" panose="02040503050406030204" pitchFamily="18" charset="0"/>
                                </a:rPr>
                                <m:t> </m:t>
                              </m:r>
                              <m:d>
                                <m:dPr>
                                  <m:begChr m:val="["/>
                                  <m:endChr m:val="]"/>
                                  <m:ctrlPr>
                                    <a:rPr lang="pt-BR" sz="1400" b="1" i="1" u="none" strike="noStrike" dirty="0" smtClean="0">
                                      <a:effectLst/>
                                      <a:latin typeface="Cambria Math" panose="02040503050406030204" pitchFamily="18" charset="0"/>
                                    </a:rPr>
                                  </m:ctrlPr>
                                </m:dPr>
                                <m:e>
                                  <m:f>
                                    <m:fPr>
                                      <m:ctrlPr>
                                        <a:rPr lang="pt-BR" sz="1400" b="1" i="1" u="none" strike="noStrike" dirty="0" smtClean="0">
                                          <a:effectLst/>
                                          <a:latin typeface="Cambria Math" panose="02040503050406030204" pitchFamily="18" charset="0"/>
                                        </a:rPr>
                                      </m:ctrlPr>
                                    </m:fPr>
                                    <m:num>
                                      <m:r>
                                        <a:rPr lang="pt-BR" sz="1400" b="1" i="1" u="none" strike="noStrike" dirty="0" smtClean="0">
                                          <a:effectLst/>
                                          <a:latin typeface="Cambria Math" panose="02040503050406030204" pitchFamily="18" charset="0"/>
                                        </a:rPr>
                                        <m:t>𝑽</m:t>
                                      </m:r>
                                    </m:num>
                                    <m:den>
                                      <m:r>
                                        <a:rPr lang="pt-BR" sz="1400" b="1" i="1" u="none" strike="noStrike" dirty="0" smtClean="0">
                                          <a:effectLst/>
                                          <a:latin typeface="Cambria Math" panose="02040503050406030204" pitchFamily="18" charset="0"/>
                                        </a:rPr>
                                        <m:t>𝒑𝑪</m:t>
                                      </m:r>
                                    </m:den>
                                  </m:f>
                                </m:e>
                              </m:d>
                            </m:oMath>
                          </a14:m>
                          <a:r>
                            <a:rPr lang="pt-BR" sz="1400" u="none" strike="noStrike" dirty="0">
                              <a:effectLst/>
                            </a:rPr>
                            <a:t> </a:t>
                          </a:r>
                        </a:p>
                      </a:txBody>
                      <a:tcPr marL="9254" marR="9254" marT="9254" marB="0" anchor="ctr"/>
                    </a:tc>
                    <a:extLst>
                      <a:ext uri="{0D108BD9-81ED-4DB2-BD59-A6C34878D82A}">
                        <a16:rowId xmlns:a16="http://schemas.microsoft.com/office/drawing/2014/main" val="976654580"/>
                      </a:ext>
                    </a:extLst>
                  </a:tr>
                  <a:tr h="370840">
                    <a:tc>
                      <a:txBody>
                        <a:bodyPr/>
                        <a:lstStyle/>
                        <a:p>
                          <a:pPr algn="ctr" fontAlgn="b"/>
                          <a:r>
                            <a:rPr lang="pt-BR" sz="1400" b="0" i="0" u="none" strike="noStrike" dirty="0">
                              <a:solidFill>
                                <a:srgbClr val="000000"/>
                              </a:solidFill>
                              <a:effectLst/>
                              <a:latin typeface="Calibri" panose="020F0502020204030204" pitchFamily="34" charset="0"/>
                            </a:rPr>
                            <a:t>41.8</a:t>
                          </a:r>
                        </a:p>
                      </a:txBody>
                      <a:tcPr marL="9254" marR="9254" marT="9254" marB="0" anchor="ctr"/>
                    </a:tc>
                    <a:extLst>
                      <a:ext uri="{0D108BD9-81ED-4DB2-BD59-A6C34878D82A}">
                        <a16:rowId xmlns:a16="http://schemas.microsoft.com/office/drawing/2014/main" val="2349027017"/>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1207326453"/>
                  </p:ext>
                </p:extLst>
              </p:nvPr>
            </p:nvGraphicFramePr>
            <p:xfrm>
              <a:off x="7740352" y="4941168"/>
              <a:ext cx="936104" cy="946904"/>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1545445205"/>
                        </a:ext>
                      </a:extLst>
                    </a:gridCol>
                  </a:tblGrid>
                  <a:tr h="576064">
                    <a:tc>
                      <a:txBody>
                        <a:bodyPr/>
                        <a:lstStyle/>
                        <a:p>
                          <a:endParaRPr lang="pt-BR"/>
                        </a:p>
                      </a:txBody>
                      <a:tcPr marL="9254" marR="9254" marT="9254" marB="0" anchor="ctr">
                        <a:blipFill>
                          <a:blip r:embed="rId4"/>
                          <a:stretch>
                            <a:fillRect l="-645" t="-1053" r="-2581" b="-70526"/>
                          </a:stretch>
                        </a:blipFill>
                      </a:tcPr>
                    </a:tc>
                    <a:extLst>
                      <a:ext uri="{0D108BD9-81ED-4DB2-BD59-A6C34878D82A}">
                        <a16:rowId xmlns:a16="http://schemas.microsoft.com/office/drawing/2014/main" val="976654580"/>
                      </a:ext>
                    </a:extLst>
                  </a:tr>
                  <a:tr h="370840">
                    <a:tc>
                      <a:txBody>
                        <a:bodyPr/>
                        <a:lstStyle/>
                        <a:p>
                          <a:pPr algn="ctr" fontAlgn="b"/>
                          <a:r>
                            <a:rPr lang="pt-BR" sz="1400" b="0" i="0" u="none" strike="noStrike" dirty="0">
                              <a:solidFill>
                                <a:srgbClr val="000000"/>
                              </a:solidFill>
                              <a:effectLst/>
                              <a:latin typeface="Calibri" panose="020F0502020204030204" pitchFamily="34" charset="0"/>
                            </a:rPr>
                            <a:t>41.8</a:t>
                          </a:r>
                        </a:p>
                      </a:txBody>
                      <a:tcPr marL="9254" marR="9254" marT="9254" marB="0" anchor="ctr"/>
                    </a:tc>
                    <a:extLst>
                      <a:ext uri="{0D108BD9-81ED-4DB2-BD59-A6C34878D82A}">
                        <a16:rowId xmlns:a16="http://schemas.microsoft.com/office/drawing/2014/main" val="2349027017"/>
                      </a:ext>
                    </a:extLst>
                  </a:tr>
                </a:tbl>
              </a:graphicData>
            </a:graphic>
          </p:graphicFrame>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28" y="3717032"/>
            <a:ext cx="6696744" cy="3348372"/>
          </a:xfrm>
          <a:prstGeom prst="rect">
            <a:avLst/>
          </a:prstGeom>
        </p:spPr>
      </p:pic>
    </p:spTree>
    <p:extLst>
      <p:ext uri="{BB962C8B-B14F-4D97-AF65-F5344CB8AC3E}">
        <p14:creationId xmlns:p14="http://schemas.microsoft.com/office/powerpoint/2010/main" val="2537868992"/>
      </p:ext>
    </p:extLst>
  </p:cSld>
  <p:clrMapOvr>
    <a:masterClrMapping/>
  </p:clrMapOvr>
  <mc:AlternateContent xmlns:mc="http://schemas.openxmlformats.org/markup-compatibility/2006" xmlns:p14="http://schemas.microsoft.com/office/powerpoint/2010/main">
    <mc:Choice Requires="p14">
      <p:transition spd="slow" p14:dur="2000" advTm="179"/>
    </mc:Choice>
    <mc:Fallback xmlns="">
      <p:transition spd="slow" advTm="17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BBR Fitting</a:t>
            </a:r>
          </a:p>
        </p:txBody>
      </p:sp>
      <p:sp>
        <p:nvSpPr>
          <p:cNvPr id="10" name="Content Placeholder 2"/>
          <p:cNvSpPr txBox="1">
            <a:spLocks/>
          </p:cNvSpPr>
          <p:nvPr/>
        </p:nvSpPr>
        <p:spPr>
          <a:xfrm>
            <a:off x="5796136" y="1401772"/>
            <a:ext cx="3213992" cy="871712"/>
          </a:xfrm>
          <a:prstGeom prst="rect">
            <a:avLst/>
          </a:prstGeom>
        </p:spPr>
        <p:txBody>
          <a:bodyPr vert="horz" lIns="91424" tIns="45712" rIns="91424" bIns="45712" rtlCol="0">
            <a:normAutofit fontScale="85000" lnSpcReduction="10000"/>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pt-BR" sz="2000" dirty="0"/>
              <a:t>Creation of a model for the longitudinal impedance: Seven broad band resonators</a:t>
            </a:r>
            <a:r>
              <a:rPr lang="pt-BR" sz="1700" dirty="0"/>
              <a:t>;</a:t>
            </a:r>
          </a:p>
        </p:txBody>
      </p:sp>
      <p:sp>
        <p:nvSpPr>
          <p:cNvPr id="11" name="Content Placeholder 2"/>
          <p:cNvSpPr txBox="1">
            <a:spLocks/>
          </p:cNvSpPr>
          <p:nvPr/>
        </p:nvSpPr>
        <p:spPr>
          <a:xfrm>
            <a:off x="179512" y="5301208"/>
            <a:ext cx="5616624" cy="432048"/>
          </a:xfrm>
          <a:prstGeom prst="rect">
            <a:avLst/>
          </a:prstGeom>
        </p:spPr>
        <p:txBody>
          <a:bodyPr vert="horz" lIns="91424" tIns="45712" rIns="91424" bIns="45712" rtlCol="0">
            <a:normAutofit fontScale="77500" lnSpcReduction="20000"/>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pt-BR" sz="1700" dirty="0"/>
              <a:t>Figure: Longitudinal impedance of the Sirius budget and the impedance of a broad band model with seven resonators.</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289688903"/>
                  </p:ext>
                </p:extLst>
              </p:nvPr>
            </p:nvGraphicFramePr>
            <p:xfrm>
              <a:off x="6228184" y="2406496"/>
              <a:ext cx="2520279" cy="2966720"/>
            </p:xfrm>
            <a:graphic>
              <a:graphicData uri="http://schemas.openxmlformats.org/drawingml/2006/table">
                <a:tbl>
                  <a:tblPr firstRow="1" bandRow="1">
                    <a:tableStyleId>{5C22544A-7EE6-4342-B048-85BDC9FD1C3A}</a:tableStyleId>
                  </a:tblPr>
                  <a:tblGrid>
                    <a:gridCol w="1080119">
                      <a:extLst>
                        <a:ext uri="{9D8B030D-6E8A-4147-A177-3AD203B41FA5}">
                          <a16:colId xmlns:a16="http://schemas.microsoft.com/office/drawing/2014/main" val="2387353515"/>
                        </a:ext>
                      </a:extLst>
                    </a:gridCol>
                    <a:gridCol w="864096">
                      <a:extLst>
                        <a:ext uri="{9D8B030D-6E8A-4147-A177-3AD203B41FA5}">
                          <a16:colId xmlns:a16="http://schemas.microsoft.com/office/drawing/2014/main" val="2656974509"/>
                        </a:ext>
                      </a:extLst>
                    </a:gridCol>
                    <a:gridCol w="576064">
                      <a:extLst>
                        <a:ext uri="{9D8B030D-6E8A-4147-A177-3AD203B41FA5}">
                          <a16:colId xmlns:a16="http://schemas.microsoft.com/office/drawing/2014/main" val="480320470"/>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pt-BR" b="1" i="1" smtClean="0">
                                        <a:latin typeface="Cambria Math" panose="02040503050406030204" pitchFamily="18" charset="0"/>
                                      </a:rPr>
                                    </m:ctrlPr>
                                  </m:sSubPr>
                                  <m:e>
                                    <m:r>
                                      <a:rPr lang="pt-BR" b="1" i="1" smtClean="0">
                                        <a:latin typeface="Cambria Math" panose="02040503050406030204" pitchFamily="18" charset="0"/>
                                      </a:rPr>
                                      <m:t>𝒇</m:t>
                                    </m:r>
                                  </m:e>
                                  <m:sub>
                                    <m:r>
                                      <a:rPr lang="pt-BR" b="1" i="1" smtClean="0">
                                        <a:latin typeface="Cambria Math" panose="02040503050406030204" pitchFamily="18" charset="0"/>
                                      </a:rPr>
                                      <m:t>𝒓</m:t>
                                    </m:r>
                                  </m:sub>
                                </m:sSub>
                                <m:r>
                                  <a:rPr lang="pt-BR" b="1" i="1" smtClean="0">
                                    <a:latin typeface="Cambria Math" panose="02040503050406030204" pitchFamily="18" charset="0"/>
                                  </a:rPr>
                                  <m:t> [</m:t>
                                </m:r>
                                <m:r>
                                  <a:rPr lang="pt-BR" b="1" i="1" smtClean="0">
                                    <a:latin typeface="Cambria Math" panose="02040503050406030204" pitchFamily="18" charset="0"/>
                                  </a:rPr>
                                  <m:t>𝑮𝑯𝒛</m:t>
                                </m:r>
                                <m:r>
                                  <a:rPr lang="pt-BR" b="1" i="1" smtClean="0">
                                    <a:latin typeface="Cambria Math" panose="02040503050406030204" pitchFamily="18" charset="0"/>
                                  </a:rPr>
                                  <m:t>]</m:t>
                                </m:r>
                              </m:oMath>
                            </m:oMathPara>
                          </a14:m>
                          <a:endParaRPr lang="pt-BR"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pt-BR" b="1" i="1" smtClean="0">
                                        <a:latin typeface="Cambria Math" panose="02040503050406030204" pitchFamily="18" charset="0"/>
                                      </a:rPr>
                                    </m:ctrlPr>
                                  </m:sSubPr>
                                  <m:e>
                                    <m:r>
                                      <a:rPr lang="pt-BR" b="1" i="1" smtClean="0">
                                        <a:latin typeface="Cambria Math" panose="02040503050406030204" pitchFamily="18" charset="0"/>
                                      </a:rPr>
                                      <m:t>𝑹</m:t>
                                    </m:r>
                                  </m:e>
                                  <m:sub>
                                    <m:r>
                                      <a:rPr lang="pt-BR" b="1" i="1" smtClean="0">
                                        <a:latin typeface="Cambria Math" panose="02040503050406030204" pitchFamily="18" charset="0"/>
                                      </a:rPr>
                                      <m:t>𝒔</m:t>
                                    </m:r>
                                  </m:sub>
                                </m:sSub>
                                <m:r>
                                  <a:rPr lang="pt-BR" b="1" i="1" smtClean="0">
                                    <a:latin typeface="Cambria Math" panose="02040503050406030204" pitchFamily="18" charset="0"/>
                                  </a:rPr>
                                  <m:t> [</m:t>
                                </m:r>
                                <m:r>
                                  <a:rPr lang="pt-BR" b="1" i="1" smtClean="0">
                                    <a:latin typeface="Cambria Math" panose="02040503050406030204" pitchFamily="18" charset="0"/>
                                  </a:rPr>
                                  <m:t>𝒌</m:t>
                                </m:r>
                                <m:r>
                                  <a:rPr lang="pt-BR" b="1" i="0" smtClean="0">
                                    <a:latin typeface="Cambria Math" panose="02040503050406030204" pitchFamily="18" charset="0"/>
                                  </a:rPr>
                                  <m:t>𝛀</m:t>
                                </m:r>
                                <m:r>
                                  <a:rPr lang="pt-BR" b="1" i="1" smtClean="0">
                                    <a:latin typeface="Cambria Math" panose="02040503050406030204" pitchFamily="18" charset="0"/>
                                  </a:rPr>
                                  <m:t>]</m:t>
                                </m:r>
                              </m:oMath>
                            </m:oMathPara>
                          </a14:m>
                          <a:endParaRPr lang="pt-BR" dirty="0"/>
                        </a:p>
                      </a:txBody>
                      <a:tcPr/>
                    </a:tc>
                    <a:tc>
                      <a:txBody>
                        <a:bodyPr/>
                        <a:lstStyle/>
                        <a:p>
                          <a:pPr marL="0" marR="0" indent="0" algn="l" defTabSz="91423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BR" b="1" i="1" smtClean="0">
                                    <a:latin typeface="Cambria Math" panose="02040503050406030204" pitchFamily="18" charset="0"/>
                                  </a:rPr>
                                  <m:t>𝑸</m:t>
                                </m:r>
                              </m:oMath>
                            </m:oMathPara>
                          </a14:m>
                          <a:endParaRPr lang="pt-BR" dirty="0"/>
                        </a:p>
                      </a:txBody>
                      <a:tcPr/>
                    </a:tc>
                    <a:extLst>
                      <a:ext uri="{0D108BD9-81ED-4DB2-BD59-A6C34878D82A}">
                        <a16:rowId xmlns:a16="http://schemas.microsoft.com/office/drawing/2014/main" val="2818903443"/>
                      </a:ext>
                    </a:extLst>
                  </a:tr>
                  <a:tr h="370840">
                    <a:tc>
                      <a:txBody>
                        <a:bodyPr/>
                        <a:lstStyle/>
                        <a:p>
                          <a:pPr algn="ctr"/>
                          <a:r>
                            <a:rPr lang="pt-BR" dirty="0"/>
                            <a:t>716.2</a:t>
                          </a:r>
                        </a:p>
                      </a:txBody>
                      <a:tcPr anchor="ctr"/>
                    </a:tc>
                    <a:tc>
                      <a:txBody>
                        <a:bodyPr/>
                        <a:lstStyle/>
                        <a:p>
                          <a:pPr algn="ctr"/>
                          <a:r>
                            <a:rPr lang="pt-BR" dirty="0"/>
                            <a:t>30</a:t>
                          </a:r>
                        </a:p>
                      </a:txBody>
                      <a:tcPr anchor="ctr"/>
                    </a:tc>
                    <a:tc>
                      <a:txBody>
                        <a:bodyPr/>
                        <a:lstStyle/>
                        <a:p>
                          <a:pPr algn="ctr"/>
                          <a:r>
                            <a:rPr lang="pt-BR" dirty="0"/>
                            <a:t>0.7</a:t>
                          </a:r>
                        </a:p>
                      </a:txBody>
                      <a:tcPr anchor="ctr"/>
                    </a:tc>
                    <a:extLst>
                      <a:ext uri="{0D108BD9-81ED-4DB2-BD59-A6C34878D82A}">
                        <a16:rowId xmlns:a16="http://schemas.microsoft.com/office/drawing/2014/main" val="1107678887"/>
                      </a:ext>
                    </a:extLst>
                  </a:tr>
                  <a:tr h="370840">
                    <a:tc>
                      <a:txBody>
                        <a:bodyPr/>
                        <a:lstStyle/>
                        <a:p>
                          <a:pPr algn="ctr"/>
                          <a:r>
                            <a:rPr lang="pt-BR" dirty="0"/>
                            <a:t>206.9</a:t>
                          </a:r>
                        </a:p>
                      </a:txBody>
                      <a:tcPr anchor="ctr"/>
                    </a:tc>
                    <a:tc>
                      <a:txBody>
                        <a:bodyPr/>
                        <a:lstStyle/>
                        <a:p>
                          <a:pPr algn="ctr"/>
                          <a:r>
                            <a:rPr lang="pt-BR" dirty="0"/>
                            <a:t>6.5</a:t>
                          </a:r>
                        </a:p>
                      </a:txBody>
                      <a:tcPr anchor="ctr"/>
                    </a:tc>
                    <a:tc>
                      <a:txBody>
                        <a:bodyPr/>
                        <a:lstStyle/>
                        <a:p>
                          <a:pPr algn="ctr"/>
                          <a:r>
                            <a:rPr lang="pt-BR" dirty="0"/>
                            <a:t>1.3</a:t>
                          </a:r>
                        </a:p>
                      </a:txBody>
                      <a:tcPr anchor="ctr"/>
                    </a:tc>
                    <a:extLst>
                      <a:ext uri="{0D108BD9-81ED-4DB2-BD59-A6C34878D82A}">
                        <a16:rowId xmlns:a16="http://schemas.microsoft.com/office/drawing/2014/main" val="4272681659"/>
                      </a:ext>
                    </a:extLst>
                  </a:tr>
                  <a:tr h="370840">
                    <a:tc>
                      <a:txBody>
                        <a:bodyPr/>
                        <a:lstStyle/>
                        <a:p>
                          <a:pPr algn="ctr"/>
                          <a:r>
                            <a:rPr lang="pt-BR" dirty="0"/>
                            <a:t>138.4</a:t>
                          </a:r>
                        </a:p>
                      </a:txBody>
                      <a:tcPr anchor="ctr"/>
                    </a:tc>
                    <a:tc>
                      <a:txBody>
                        <a:bodyPr/>
                        <a:lstStyle/>
                        <a:p>
                          <a:pPr algn="ctr"/>
                          <a:r>
                            <a:rPr lang="pt-BR" dirty="0"/>
                            <a:t>2.0</a:t>
                          </a:r>
                        </a:p>
                      </a:txBody>
                      <a:tcPr anchor="ctr"/>
                    </a:tc>
                    <a:tc>
                      <a:txBody>
                        <a:bodyPr/>
                        <a:lstStyle/>
                        <a:p>
                          <a:pPr algn="ctr"/>
                          <a:r>
                            <a:rPr lang="pt-BR" dirty="0"/>
                            <a:t>4</a:t>
                          </a:r>
                        </a:p>
                      </a:txBody>
                      <a:tcPr anchor="ctr"/>
                    </a:tc>
                    <a:extLst>
                      <a:ext uri="{0D108BD9-81ED-4DB2-BD59-A6C34878D82A}">
                        <a16:rowId xmlns:a16="http://schemas.microsoft.com/office/drawing/2014/main" val="3255459430"/>
                      </a:ext>
                    </a:extLst>
                  </a:tr>
                  <a:tr h="370840">
                    <a:tc>
                      <a:txBody>
                        <a:bodyPr/>
                        <a:lstStyle/>
                        <a:p>
                          <a:pPr algn="ctr"/>
                          <a:r>
                            <a:rPr lang="pt-BR" dirty="0"/>
                            <a:t>79.6</a:t>
                          </a:r>
                        </a:p>
                      </a:txBody>
                      <a:tcPr anchor="ctr"/>
                    </a:tc>
                    <a:tc>
                      <a:txBody>
                        <a:bodyPr/>
                        <a:lstStyle/>
                        <a:p>
                          <a:pPr algn="ctr"/>
                          <a:r>
                            <a:rPr lang="pt-BR" dirty="0"/>
                            <a:t>2.0</a:t>
                          </a:r>
                        </a:p>
                      </a:txBody>
                      <a:tcPr anchor="ctr"/>
                    </a:tc>
                    <a:tc>
                      <a:txBody>
                        <a:bodyPr/>
                        <a:lstStyle/>
                        <a:p>
                          <a:pPr algn="ctr"/>
                          <a:r>
                            <a:rPr lang="pt-BR" dirty="0"/>
                            <a:t>1</a:t>
                          </a:r>
                        </a:p>
                      </a:txBody>
                      <a:tcPr anchor="ctr"/>
                    </a:tc>
                    <a:extLst>
                      <a:ext uri="{0D108BD9-81ED-4DB2-BD59-A6C34878D82A}">
                        <a16:rowId xmlns:a16="http://schemas.microsoft.com/office/drawing/2014/main" val="1174950598"/>
                      </a:ext>
                    </a:extLst>
                  </a:tr>
                  <a:tr h="370840">
                    <a:tc>
                      <a:txBody>
                        <a:bodyPr/>
                        <a:lstStyle/>
                        <a:p>
                          <a:pPr algn="ctr"/>
                          <a:r>
                            <a:rPr lang="pt-BR" dirty="0"/>
                            <a:t>57.3</a:t>
                          </a:r>
                        </a:p>
                      </a:txBody>
                      <a:tcPr anchor="ctr"/>
                    </a:tc>
                    <a:tc>
                      <a:txBody>
                        <a:bodyPr/>
                        <a:lstStyle/>
                        <a:p>
                          <a:pPr algn="ctr"/>
                          <a:r>
                            <a:rPr lang="pt-BR" dirty="0"/>
                            <a:t>2.5</a:t>
                          </a:r>
                        </a:p>
                      </a:txBody>
                      <a:tcPr anchor="ctr"/>
                    </a:tc>
                    <a:tc>
                      <a:txBody>
                        <a:bodyPr/>
                        <a:lstStyle/>
                        <a:p>
                          <a:pPr algn="ctr"/>
                          <a:r>
                            <a:rPr lang="pt-BR" dirty="0"/>
                            <a:t>4.5</a:t>
                          </a:r>
                        </a:p>
                      </a:txBody>
                      <a:tcPr anchor="ctr"/>
                    </a:tc>
                    <a:extLst>
                      <a:ext uri="{0D108BD9-81ED-4DB2-BD59-A6C34878D82A}">
                        <a16:rowId xmlns:a16="http://schemas.microsoft.com/office/drawing/2014/main" val="2862172986"/>
                      </a:ext>
                    </a:extLst>
                  </a:tr>
                  <a:tr h="370840">
                    <a:tc>
                      <a:txBody>
                        <a:bodyPr/>
                        <a:lstStyle/>
                        <a:p>
                          <a:pPr algn="ctr"/>
                          <a:r>
                            <a:rPr lang="pt-BR" dirty="0"/>
                            <a:t>35.0</a:t>
                          </a:r>
                        </a:p>
                      </a:txBody>
                      <a:tcPr anchor="ctr"/>
                    </a:tc>
                    <a:tc>
                      <a:txBody>
                        <a:bodyPr/>
                        <a:lstStyle/>
                        <a:p>
                          <a:pPr algn="ctr"/>
                          <a:r>
                            <a:rPr lang="pt-BR" dirty="0"/>
                            <a:t>2.5</a:t>
                          </a:r>
                        </a:p>
                      </a:txBody>
                      <a:tcPr anchor="ctr"/>
                    </a:tc>
                    <a:tc>
                      <a:txBody>
                        <a:bodyPr/>
                        <a:lstStyle/>
                        <a:p>
                          <a:pPr algn="ctr"/>
                          <a:r>
                            <a:rPr lang="pt-BR" dirty="0"/>
                            <a:t>3</a:t>
                          </a:r>
                        </a:p>
                      </a:txBody>
                      <a:tcPr anchor="ctr"/>
                    </a:tc>
                    <a:extLst>
                      <a:ext uri="{0D108BD9-81ED-4DB2-BD59-A6C34878D82A}">
                        <a16:rowId xmlns:a16="http://schemas.microsoft.com/office/drawing/2014/main" val="1026462100"/>
                      </a:ext>
                    </a:extLst>
                  </a:tr>
                  <a:tr h="370840">
                    <a:tc>
                      <a:txBody>
                        <a:bodyPr/>
                        <a:lstStyle/>
                        <a:p>
                          <a:pPr algn="ctr"/>
                          <a:r>
                            <a:rPr lang="pt-BR" dirty="0"/>
                            <a:t>17.5</a:t>
                          </a:r>
                        </a:p>
                      </a:txBody>
                      <a:tcPr anchor="ctr"/>
                    </a:tc>
                    <a:tc>
                      <a:txBody>
                        <a:bodyPr/>
                        <a:lstStyle/>
                        <a:p>
                          <a:pPr algn="ctr"/>
                          <a:r>
                            <a:rPr lang="pt-BR" dirty="0"/>
                            <a:t>2.0</a:t>
                          </a:r>
                        </a:p>
                      </a:txBody>
                      <a:tcPr anchor="ctr"/>
                    </a:tc>
                    <a:tc>
                      <a:txBody>
                        <a:bodyPr/>
                        <a:lstStyle/>
                        <a:p>
                          <a:pPr algn="ctr"/>
                          <a:r>
                            <a:rPr lang="pt-BR" dirty="0"/>
                            <a:t>1</a:t>
                          </a:r>
                        </a:p>
                      </a:txBody>
                      <a:tcPr anchor="ctr"/>
                    </a:tc>
                    <a:extLst>
                      <a:ext uri="{0D108BD9-81ED-4DB2-BD59-A6C34878D82A}">
                        <a16:rowId xmlns:a16="http://schemas.microsoft.com/office/drawing/2014/main" val="1092230895"/>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289688903"/>
                  </p:ext>
                </p:extLst>
              </p:nvPr>
            </p:nvGraphicFramePr>
            <p:xfrm>
              <a:off x="6228184" y="2406496"/>
              <a:ext cx="2520279" cy="2966720"/>
            </p:xfrm>
            <a:graphic>
              <a:graphicData uri="http://schemas.openxmlformats.org/drawingml/2006/table">
                <a:tbl>
                  <a:tblPr firstRow="1" bandRow="1">
                    <a:tableStyleId>{5C22544A-7EE6-4342-B048-85BDC9FD1C3A}</a:tableStyleId>
                  </a:tblPr>
                  <a:tblGrid>
                    <a:gridCol w="1080119">
                      <a:extLst>
                        <a:ext uri="{9D8B030D-6E8A-4147-A177-3AD203B41FA5}">
                          <a16:colId xmlns:a16="http://schemas.microsoft.com/office/drawing/2014/main" val="2387353515"/>
                        </a:ext>
                      </a:extLst>
                    </a:gridCol>
                    <a:gridCol w="864096">
                      <a:extLst>
                        <a:ext uri="{9D8B030D-6E8A-4147-A177-3AD203B41FA5}">
                          <a16:colId xmlns:a16="http://schemas.microsoft.com/office/drawing/2014/main" val="2656974509"/>
                        </a:ext>
                      </a:extLst>
                    </a:gridCol>
                    <a:gridCol w="576064">
                      <a:extLst>
                        <a:ext uri="{9D8B030D-6E8A-4147-A177-3AD203B41FA5}">
                          <a16:colId xmlns:a16="http://schemas.microsoft.com/office/drawing/2014/main" val="480320470"/>
                        </a:ext>
                      </a:extLst>
                    </a:gridCol>
                  </a:tblGrid>
                  <a:tr h="370840">
                    <a:tc>
                      <a:txBody>
                        <a:bodyPr/>
                        <a:lstStyle/>
                        <a:p>
                          <a:endParaRPr lang="pt-BR"/>
                        </a:p>
                      </a:txBody>
                      <a:tcPr>
                        <a:blipFill>
                          <a:blip r:embed="rId2"/>
                          <a:stretch>
                            <a:fillRect l="-562" t="-1639" r="-135393" b="-724590"/>
                          </a:stretch>
                        </a:blipFill>
                      </a:tcPr>
                    </a:tc>
                    <a:tc>
                      <a:txBody>
                        <a:bodyPr/>
                        <a:lstStyle/>
                        <a:p>
                          <a:endParaRPr lang="pt-BR"/>
                        </a:p>
                      </a:txBody>
                      <a:tcPr>
                        <a:blipFill>
                          <a:blip r:embed="rId2"/>
                          <a:stretch>
                            <a:fillRect l="-126056" t="-1639" r="-69718" b="-724590"/>
                          </a:stretch>
                        </a:blipFill>
                      </a:tcPr>
                    </a:tc>
                    <a:tc>
                      <a:txBody>
                        <a:bodyPr/>
                        <a:lstStyle/>
                        <a:p>
                          <a:endParaRPr lang="pt-BR"/>
                        </a:p>
                      </a:txBody>
                      <a:tcPr>
                        <a:blipFill>
                          <a:blip r:embed="rId2"/>
                          <a:stretch>
                            <a:fillRect l="-337895" t="-1639" r="-4211" b="-724590"/>
                          </a:stretch>
                        </a:blipFill>
                      </a:tcPr>
                    </a:tc>
                    <a:extLst>
                      <a:ext uri="{0D108BD9-81ED-4DB2-BD59-A6C34878D82A}">
                        <a16:rowId xmlns:a16="http://schemas.microsoft.com/office/drawing/2014/main" val="2818903443"/>
                      </a:ext>
                    </a:extLst>
                  </a:tr>
                  <a:tr h="370840">
                    <a:tc>
                      <a:txBody>
                        <a:bodyPr/>
                        <a:lstStyle/>
                        <a:p>
                          <a:pPr algn="ctr"/>
                          <a:r>
                            <a:rPr lang="pt-BR" dirty="0"/>
                            <a:t>716.2</a:t>
                          </a:r>
                        </a:p>
                      </a:txBody>
                      <a:tcPr anchor="ctr"/>
                    </a:tc>
                    <a:tc>
                      <a:txBody>
                        <a:bodyPr/>
                        <a:lstStyle/>
                        <a:p>
                          <a:pPr algn="ctr"/>
                          <a:r>
                            <a:rPr lang="pt-BR" dirty="0"/>
                            <a:t>30</a:t>
                          </a:r>
                        </a:p>
                      </a:txBody>
                      <a:tcPr anchor="ctr"/>
                    </a:tc>
                    <a:tc>
                      <a:txBody>
                        <a:bodyPr/>
                        <a:lstStyle/>
                        <a:p>
                          <a:pPr algn="ctr"/>
                          <a:r>
                            <a:rPr lang="pt-BR" dirty="0"/>
                            <a:t>0.7</a:t>
                          </a:r>
                        </a:p>
                      </a:txBody>
                      <a:tcPr anchor="ctr"/>
                    </a:tc>
                    <a:extLst>
                      <a:ext uri="{0D108BD9-81ED-4DB2-BD59-A6C34878D82A}">
                        <a16:rowId xmlns:a16="http://schemas.microsoft.com/office/drawing/2014/main" val="1107678887"/>
                      </a:ext>
                    </a:extLst>
                  </a:tr>
                  <a:tr h="370840">
                    <a:tc>
                      <a:txBody>
                        <a:bodyPr/>
                        <a:lstStyle/>
                        <a:p>
                          <a:pPr algn="ctr"/>
                          <a:r>
                            <a:rPr lang="pt-BR" dirty="0"/>
                            <a:t>206.9</a:t>
                          </a:r>
                        </a:p>
                      </a:txBody>
                      <a:tcPr anchor="ctr"/>
                    </a:tc>
                    <a:tc>
                      <a:txBody>
                        <a:bodyPr/>
                        <a:lstStyle/>
                        <a:p>
                          <a:pPr algn="ctr"/>
                          <a:r>
                            <a:rPr lang="pt-BR" dirty="0"/>
                            <a:t>6.5</a:t>
                          </a:r>
                        </a:p>
                      </a:txBody>
                      <a:tcPr anchor="ctr"/>
                    </a:tc>
                    <a:tc>
                      <a:txBody>
                        <a:bodyPr/>
                        <a:lstStyle/>
                        <a:p>
                          <a:pPr algn="ctr"/>
                          <a:r>
                            <a:rPr lang="pt-BR" dirty="0"/>
                            <a:t>1.3</a:t>
                          </a:r>
                        </a:p>
                      </a:txBody>
                      <a:tcPr anchor="ctr"/>
                    </a:tc>
                    <a:extLst>
                      <a:ext uri="{0D108BD9-81ED-4DB2-BD59-A6C34878D82A}">
                        <a16:rowId xmlns:a16="http://schemas.microsoft.com/office/drawing/2014/main" val="4272681659"/>
                      </a:ext>
                    </a:extLst>
                  </a:tr>
                  <a:tr h="370840">
                    <a:tc>
                      <a:txBody>
                        <a:bodyPr/>
                        <a:lstStyle/>
                        <a:p>
                          <a:pPr algn="ctr"/>
                          <a:r>
                            <a:rPr lang="pt-BR" dirty="0"/>
                            <a:t>138.4</a:t>
                          </a:r>
                        </a:p>
                      </a:txBody>
                      <a:tcPr anchor="ctr"/>
                    </a:tc>
                    <a:tc>
                      <a:txBody>
                        <a:bodyPr/>
                        <a:lstStyle/>
                        <a:p>
                          <a:pPr algn="ctr"/>
                          <a:r>
                            <a:rPr lang="pt-BR" dirty="0"/>
                            <a:t>2.0</a:t>
                          </a:r>
                        </a:p>
                      </a:txBody>
                      <a:tcPr anchor="ctr"/>
                    </a:tc>
                    <a:tc>
                      <a:txBody>
                        <a:bodyPr/>
                        <a:lstStyle/>
                        <a:p>
                          <a:pPr algn="ctr"/>
                          <a:r>
                            <a:rPr lang="pt-BR" dirty="0"/>
                            <a:t>4</a:t>
                          </a:r>
                        </a:p>
                      </a:txBody>
                      <a:tcPr anchor="ctr"/>
                    </a:tc>
                    <a:extLst>
                      <a:ext uri="{0D108BD9-81ED-4DB2-BD59-A6C34878D82A}">
                        <a16:rowId xmlns:a16="http://schemas.microsoft.com/office/drawing/2014/main" val="3255459430"/>
                      </a:ext>
                    </a:extLst>
                  </a:tr>
                  <a:tr h="370840">
                    <a:tc>
                      <a:txBody>
                        <a:bodyPr/>
                        <a:lstStyle/>
                        <a:p>
                          <a:pPr algn="ctr"/>
                          <a:r>
                            <a:rPr lang="pt-BR" dirty="0"/>
                            <a:t>79.6</a:t>
                          </a:r>
                        </a:p>
                      </a:txBody>
                      <a:tcPr anchor="ctr"/>
                    </a:tc>
                    <a:tc>
                      <a:txBody>
                        <a:bodyPr/>
                        <a:lstStyle/>
                        <a:p>
                          <a:pPr algn="ctr"/>
                          <a:r>
                            <a:rPr lang="pt-BR" dirty="0"/>
                            <a:t>2.0</a:t>
                          </a:r>
                        </a:p>
                      </a:txBody>
                      <a:tcPr anchor="ctr"/>
                    </a:tc>
                    <a:tc>
                      <a:txBody>
                        <a:bodyPr/>
                        <a:lstStyle/>
                        <a:p>
                          <a:pPr algn="ctr"/>
                          <a:r>
                            <a:rPr lang="pt-BR" dirty="0"/>
                            <a:t>1</a:t>
                          </a:r>
                        </a:p>
                      </a:txBody>
                      <a:tcPr anchor="ctr"/>
                    </a:tc>
                    <a:extLst>
                      <a:ext uri="{0D108BD9-81ED-4DB2-BD59-A6C34878D82A}">
                        <a16:rowId xmlns:a16="http://schemas.microsoft.com/office/drawing/2014/main" val="1174950598"/>
                      </a:ext>
                    </a:extLst>
                  </a:tr>
                  <a:tr h="370840">
                    <a:tc>
                      <a:txBody>
                        <a:bodyPr/>
                        <a:lstStyle/>
                        <a:p>
                          <a:pPr algn="ctr"/>
                          <a:r>
                            <a:rPr lang="pt-BR" dirty="0"/>
                            <a:t>57.3</a:t>
                          </a:r>
                        </a:p>
                      </a:txBody>
                      <a:tcPr anchor="ctr"/>
                    </a:tc>
                    <a:tc>
                      <a:txBody>
                        <a:bodyPr/>
                        <a:lstStyle/>
                        <a:p>
                          <a:pPr algn="ctr"/>
                          <a:r>
                            <a:rPr lang="pt-BR" dirty="0"/>
                            <a:t>2.5</a:t>
                          </a:r>
                        </a:p>
                      </a:txBody>
                      <a:tcPr anchor="ctr"/>
                    </a:tc>
                    <a:tc>
                      <a:txBody>
                        <a:bodyPr/>
                        <a:lstStyle/>
                        <a:p>
                          <a:pPr algn="ctr"/>
                          <a:r>
                            <a:rPr lang="pt-BR" dirty="0"/>
                            <a:t>4.5</a:t>
                          </a:r>
                        </a:p>
                      </a:txBody>
                      <a:tcPr anchor="ctr"/>
                    </a:tc>
                    <a:extLst>
                      <a:ext uri="{0D108BD9-81ED-4DB2-BD59-A6C34878D82A}">
                        <a16:rowId xmlns:a16="http://schemas.microsoft.com/office/drawing/2014/main" val="2862172986"/>
                      </a:ext>
                    </a:extLst>
                  </a:tr>
                  <a:tr h="370840">
                    <a:tc>
                      <a:txBody>
                        <a:bodyPr/>
                        <a:lstStyle/>
                        <a:p>
                          <a:pPr algn="ctr"/>
                          <a:r>
                            <a:rPr lang="pt-BR" dirty="0"/>
                            <a:t>35.0</a:t>
                          </a:r>
                        </a:p>
                      </a:txBody>
                      <a:tcPr anchor="ctr"/>
                    </a:tc>
                    <a:tc>
                      <a:txBody>
                        <a:bodyPr/>
                        <a:lstStyle/>
                        <a:p>
                          <a:pPr algn="ctr"/>
                          <a:r>
                            <a:rPr lang="pt-BR" dirty="0"/>
                            <a:t>2.5</a:t>
                          </a:r>
                        </a:p>
                      </a:txBody>
                      <a:tcPr anchor="ctr"/>
                    </a:tc>
                    <a:tc>
                      <a:txBody>
                        <a:bodyPr/>
                        <a:lstStyle/>
                        <a:p>
                          <a:pPr algn="ctr"/>
                          <a:r>
                            <a:rPr lang="pt-BR" dirty="0"/>
                            <a:t>3</a:t>
                          </a:r>
                        </a:p>
                      </a:txBody>
                      <a:tcPr anchor="ctr"/>
                    </a:tc>
                    <a:extLst>
                      <a:ext uri="{0D108BD9-81ED-4DB2-BD59-A6C34878D82A}">
                        <a16:rowId xmlns:a16="http://schemas.microsoft.com/office/drawing/2014/main" val="1026462100"/>
                      </a:ext>
                    </a:extLst>
                  </a:tr>
                  <a:tr h="370840">
                    <a:tc>
                      <a:txBody>
                        <a:bodyPr/>
                        <a:lstStyle/>
                        <a:p>
                          <a:pPr algn="ctr"/>
                          <a:r>
                            <a:rPr lang="pt-BR" dirty="0"/>
                            <a:t>17.5</a:t>
                          </a:r>
                        </a:p>
                      </a:txBody>
                      <a:tcPr anchor="ctr"/>
                    </a:tc>
                    <a:tc>
                      <a:txBody>
                        <a:bodyPr/>
                        <a:lstStyle/>
                        <a:p>
                          <a:pPr algn="ctr"/>
                          <a:r>
                            <a:rPr lang="pt-BR" dirty="0"/>
                            <a:t>2.0</a:t>
                          </a:r>
                        </a:p>
                      </a:txBody>
                      <a:tcPr anchor="ctr"/>
                    </a:tc>
                    <a:tc>
                      <a:txBody>
                        <a:bodyPr/>
                        <a:lstStyle/>
                        <a:p>
                          <a:pPr algn="ctr"/>
                          <a:r>
                            <a:rPr lang="pt-BR" dirty="0"/>
                            <a:t>1</a:t>
                          </a:r>
                        </a:p>
                      </a:txBody>
                      <a:tcPr anchor="ctr"/>
                    </a:tc>
                    <a:extLst>
                      <a:ext uri="{0D108BD9-81ED-4DB2-BD59-A6C34878D82A}">
                        <a16:rowId xmlns:a16="http://schemas.microsoft.com/office/drawing/2014/main" val="1092230895"/>
                      </a:ext>
                    </a:extLst>
                  </a:tr>
                </a:tbl>
              </a:graphicData>
            </a:graphic>
          </p:graphicFrame>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36812"/>
            <a:ext cx="5616624" cy="3510390"/>
          </a:xfrm>
          <a:prstGeom prst="rect">
            <a:avLst/>
          </a:prstGeom>
        </p:spPr>
      </p:pic>
    </p:spTree>
    <p:extLst>
      <p:ext uri="{BB962C8B-B14F-4D97-AF65-F5344CB8AC3E}">
        <p14:creationId xmlns:p14="http://schemas.microsoft.com/office/powerpoint/2010/main" val="3713674006"/>
      </p:ext>
    </p:extLst>
  </p:cSld>
  <p:clrMapOvr>
    <a:masterClrMapping/>
  </p:clrMapOvr>
  <mc:AlternateContent xmlns:mc="http://schemas.openxmlformats.org/markup-compatibility/2006" xmlns:p14="http://schemas.microsoft.com/office/powerpoint/2010/main">
    <mc:Choice Requires="p14">
      <p:transition spd="slow" p14:dur="2000" advTm="145"/>
    </mc:Choice>
    <mc:Fallback xmlns="">
      <p:transition spd="slow" advTm="14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Longitudinal Instability analysis</a:t>
            </a:r>
          </a:p>
        </p:txBody>
      </p:sp>
      <p:sp>
        <p:nvSpPr>
          <p:cNvPr id="3" name="Content Placeholder 2"/>
          <p:cNvSpPr>
            <a:spLocks noGrp="1"/>
          </p:cNvSpPr>
          <p:nvPr>
            <p:ph idx="1"/>
          </p:nvPr>
        </p:nvSpPr>
        <p:spPr>
          <a:xfrm>
            <a:off x="439949" y="1995731"/>
            <a:ext cx="8229600" cy="3161461"/>
          </a:xfrm>
        </p:spPr>
        <p:txBody>
          <a:bodyPr/>
          <a:lstStyle/>
          <a:p>
            <a:r>
              <a:rPr lang="pt-BR" dirty="0"/>
              <a:t>Frequency domain:</a:t>
            </a:r>
          </a:p>
          <a:p>
            <a:pPr lvl="1"/>
            <a:r>
              <a:rPr lang="pt-BR" dirty="0"/>
              <a:t>Suzuki’s solution of the Linearized Vlasov-Fokker-Planck equation.</a:t>
            </a:r>
          </a:p>
          <a:p>
            <a:endParaRPr lang="pt-BR" dirty="0"/>
          </a:p>
          <a:p>
            <a:r>
              <a:rPr lang="pt-BR" dirty="0" err="1"/>
              <a:t>Stationary</a:t>
            </a:r>
            <a:r>
              <a:rPr lang="pt-BR" dirty="0"/>
              <a:t> </a:t>
            </a:r>
            <a:r>
              <a:rPr lang="pt-BR" dirty="0" err="1"/>
              <a:t>analysis</a:t>
            </a:r>
            <a:r>
              <a:rPr lang="pt-BR" dirty="0"/>
              <a:t>:</a:t>
            </a:r>
          </a:p>
          <a:p>
            <a:pPr lvl="1"/>
            <a:r>
              <a:rPr lang="pt-BR" dirty="0" err="1"/>
              <a:t>Solution</a:t>
            </a:r>
            <a:r>
              <a:rPr lang="pt-BR" dirty="0"/>
              <a:t> </a:t>
            </a:r>
            <a:r>
              <a:rPr lang="pt-BR" dirty="0" err="1"/>
              <a:t>of</a:t>
            </a:r>
            <a:r>
              <a:rPr lang="pt-BR" dirty="0"/>
              <a:t> </a:t>
            </a:r>
            <a:r>
              <a:rPr lang="pt-BR" dirty="0" err="1"/>
              <a:t>the</a:t>
            </a:r>
            <a:r>
              <a:rPr lang="pt-BR" dirty="0"/>
              <a:t> </a:t>
            </a:r>
            <a:r>
              <a:rPr lang="pt-BR" dirty="0" err="1"/>
              <a:t>Haissinski</a:t>
            </a:r>
            <a:r>
              <a:rPr lang="pt-BR" dirty="0"/>
              <a:t> </a:t>
            </a:r>
            <a:r>
              <a:rPr lang="pt-BR" dirty="0" err="1"/>
              <a:t>equation</a:t>
            </a:r>
            <a:r>
              <a:rPr lang="pt-BR" dirty="0"/>
              <a:t>;</a:t>
            </a:r>
          </a:p>
          <a:p>
            <a:endParaRPr lang="pt-BR" dirty="0"/>
          </a:p>
          <a:p>
            <a:r>
              <a:rPr lang="pt-BR" dirty="0"/>
              <a:t>Time </a:t>
            </a:r>
            <a:r>
              <a:rPr lang="pt-BR" dirty="0" err="1"/>
              <a:t>domain</a:t>
            </a:r>
            <a:r>
              <a:rPr lang="pt-BR" dirty="0"/>
              <a:t>:</a:t>
            </a:r>
          </a:p>
          <a:p>
            <a:pPr lvl="1"/>
            <a:r>
              <a:rPr lang="pt-BR" dirty="0"/>
              <a:t>Macro-particle tracking;</a:t>
            </a:r>
          </a:p>
        </p:txBody>
      </p:sp>
    </p:spTree>
    <p:extLst>
      <p:ext uri="{BB962C8B-B14F-4D97-AF65-F5344CB8AC3E}">
        <p14:creationId xmlns:p14="http://schemas.microsoft.com/office/powerpoint/2010/main" val="1132060115"/>
      </p:ext>
    </p:extLst>
  </p:cSld>
  <p:clrMapOvr>
    <a:masterClrMapping/>
  </p:clrMapOvr>
  <mc:AlternateContent xmlns:mc="http://schemas.openxmlformats.org/markup-compatibility/2006" xmlns:p14="http://schemas.microsoft.com/office/powerpoint/2010/main">
    <mc:Choice Requires="p14">
      <p:transition spd="slow" p14:dur="2000" advTm="114"/>
    </mc:Choice>
    <mc:Fallback xmlns="">
      <p:transition spd="slow" advTm="11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Frequency domain analysis</a:t>
            </a:r>
          </a:p>
        </p:txBody>
      </p:sp>
      <mc:AlternateContent xmlns:mc="http://schemas.openxmlformats.org/markup-compatibility/2006" xmlns:a14="http://schemas.microsoft.com/office/drawing/2010/main">
        <mc:Choice Requires="a14">
          <p:sp>
            <p:nvSpPr>
              <p:cNvPr id="9" name="TextBox 8"/>
              <p:cNvSpPr txBox="1"/>
              <p:nvPr/>
            </p:nvSpPr>
            <p:spPr>
              <a:xfrm>
                <a:off x="1043608" y="1821975"/>
                <a:ext cx="6798143" cy="8002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sSup>
                                <m:sSupPr>
                                  <m:ctrlPr>
                                    <a:rPr lang="pt-BR" b="0" i="1" smtClean="0">
                                      <a:latin typeface="Cambria Math" panose="02040503050406030204" pitchFamily="18" charset="0"/>
                                    </a:rPr>
                                  </m:ctrlPr>
                                </m:sSupPr>
                                <m:e>
                                  <m:r>
                                    <m:rPr>
                                      <m:sty m:val="p"/>
                                    </m:rPr>
                                    <a:rPr lang="pt-BR" i="0" smtClean="0">
                                      <a:latin typeface="Cambria Math" panose="02040503050406030204" pitchFamily="18" charset="0"/>
                                    </a:rPr>
                                    <m:t>Ω</m:t>
                                  </m:r>
                                </m:e>
                                <m:sup>
                                  <m:r>
                                    <a:rPr lang="pt-BR" b="0" i="1" smtClean="0">
                                      <a:latin typeface="Cambria Math" panose="02040503050406030204" pitchFamily="18" charset="0"/>
                                    </a:rPr>
                                    <m:t>𝜇</m:t>
                                  </m:r>
                                </m:sup>
                              </m:sSup>
                            </m:num>
                            <m:den>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𝑠</m:t>
                                  </m:r>
                                </m:sub>
                              </m:sSub>
                            </m:den>
                          </m:f>
                          <m:r>
                            <a:rPr lang="pt-BR" b="0" i="1" smtClean="0">
                              <a:latin typeface="Cambria Math" panose="02040503050406030204" pitchFamily="18" charset="0"/>
                            </a:rPr>
                            <m:t> −</m:t>
                          </m:r>
                          <m:r>
                            <a:rPr lang="pt-BR" b="0" i="1" smtClean="0">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𝑖</m:t>
                          </m:r>
                          <m:f>
                            <m:fPr>
                              <m:ctrlPr>
                                <a:rPr lang="pt-BR" i="1">
                                  <a:latin typeface="Cambria Math" panose="02040503050406030204" pitchFamily="18" charset="0"/>
                                </a:rPr>
                              </m:ctrlPr>
                            </m:fPr>
                            <m:num>
                              <m:d>
                                <m:dPr>
                                  <m:begChr m:val="|"/>
                                  <m:endChr m:val="|"/>
                                  <m:ctrlPr>
                                    <a:rPr lang="pt-BR" i="1">
                                      <a:latin typeface="Cambria Math" panose="02040503050406030204" pitchFamily="18" charset="0"/>
                                    </a:rPr>
                                  </m:ctrlPr>
                                </m:dPr>
                                <m:e>
                                  <m:r>
                                    <a:rPr lang="pt-BR" i="1">
                                      <a:latin typeface="Cambria Math" panose="02040503050406030204" pitchFamily="18" charset="0"/>
                                    </a:rPr>
                                    <m:t>𝑚</m:t>
                                  </m:r>
                                </m:e>
                              </m:d>
                              <m:r>
                                <a:rPr lang="pt-BR" i="1">
                                  <a:latin typeface="Cambria Math" panose="02040503050406030204" pitchFamily="18" charset="0"/>
                                </a:rPr>
                                <m:t>+2</m:t>
                              </m:r>
                              <m:r>
                                <a:rPr lang="pt-BR" i="1">
                                  <a:latin typeface="Cambria Math" panose="02040503050406030204" pitchFamily="18" charset="0"/>
                                </a:rPr>
                                <m:t>𝑙</m:t>
                              </m:r>
                            </m:num>
                            <m:den>
                              <m:sSub>
                                <m:sSubPr>
                                  <m:ctrlPr>
                                    <a:rPr lang="pt-BR" i="1">
                                      <a:latin typeface="Cambria Math" panose="02040503050406030204" pitchFamily="18" charset="0"/>
                                    </a:rPr>
                                  </m:ctrlPr>
                                </m:sSubPr>
                                <m:e>
                                  <m:r>
                                    <a:rPr lang="pt-BR" i="1">
                                      <a:latin typeface="Cambria Math" panose="02040503050406030204" pitchFamily="18" charset="0"/>
                                    </a:rPr>
                                    <m:t>𝜏</m:t>
                                  </m:r>
                                </m:e>
                                <m:sub>
                                  <m:r>
                                    <a:rPr lang="pt-BR" i="1">
                                      <a:latin typeface="Cambria Math" panose="02040503050406030204" pitchFamily="18" charset="0"/>
                                    </a:rPr>
                                    <m:t>𝑠</m:t>
                                  </m:r>
                                </m:sub>
                              </m:sSub>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𝑠</m:t>
                                  </m:r>
                                </m:sub>
                              </m:sSub>
                            </m:den>
                          </m:f>
                        </m:e>
                      </m:d>
                      <m:sSubSup>
                        <m:sSubSupPr>
                          <m:ctrlPr>
                            <a:rPr lang="pt-BR" b="0" i="1" smtClean="0">
                              <a:latin typeface="Cambria Math" panose="02040503050406030204" pitchFamily="18" charset="0"/>
                            </a:rPr>
                          </m:ctrlPr>
                        </m:sSubSupPr>
                        <m:e>
                          <m:r>
                            <a:rPr lang="pt-BR" b="0" i="1" smtClean="0">
                              <a:latin typeface="Cambria Math" panose="02040503050406030204" pitchFamily="18" charset="0"/>
                            </a:rPr>
                            <m:t>𝑎</m:t>
                          </m:r>
                        </m:e>
                        <m:sub>
                          <m:r>
                            <a:rPr lang="pt-BR" b="0" i="1" smtClean="0">
                              <a:latin typeface="Cambria Math" panose="02040503050406030204" pitchFamily="18" charset="0"/>
                            </a:rPr>
                            <m:t>𝑚</m:t>
                          </m:r>
                        </m:sub>
                        <m:sup>
                          <m:r>
                            <a:rPr lang="pt-BR" b="0" i="1" smtClean="0">
                              <a:latin typeface="Cambria Math" panose="02040503050406030204" pitchFamily="18" charset="0"/>
                            </a:rPr>
                            <m:t>𝑙</m:t>
                          </m:r>
                        </m:sup>
                      </m:sSubSup>
                      <m:r>
                        <a:rPr lang="pt-BR" b="0" i="1" smtClean="0">
                          <a:latin typeface="Cambria Math" panose="02040503050406030204" pitchFamily="18" charset="0"/>
                        </a:rPr>
                        <m:t>=</m:t>
                      </m:r>
                      <m:r>
                        <a:rPr lang="pt-BR" b="0" i="1" smtClean="0">
                          <a:latin typeface="Cambria Math" panose="02040503050406030204" pitchFamily="18" charset="0"/>
                        </a:rPr>
                        <m:t>𝑖</m:t>
                      </m:r>
                      <m:f>
                        <m:fPr>
                          <m:ctrlPr>
                            <a:rPr lang="pt-BR" b="0" i="1" smtClean="0">
                              <a:latin typeface="Cambria Math" panose="02040503050406030204" pitchFamily="18" charset="0"/>
                            </a:rPr>
                          </m:ctrlPr>
                        </m:fPr>
                        <m:num>
                          <m:sSub>
                            <m:sSubPr>
                              <m:ctrlPr>
                                <a:rPr lang="pt-BR" b="0" i="1" smtClean="0">
                                  <a:latin typeface="Cambria Math" panose="02040503050406030204" pitchFamily="18" charset="0"/>
                                </a:rPr>
                              </m:ctrlPr>
                            </m:sSubPr>
                            <m:e>
                              <m:r>
                                <a:rPr lang="pt-BR" b="0" i="1" smtClean="0">
                                  <a:latin typeface="Cambria Math" panose="02040503050406030204" pitchFamily="18" charset="0"/>
                                </a:rPr>
                                <m:t>𝐼</m:t>
                              </m:r>
                            </m:e>
                            <m:sub>
                              <m:r>
                                <a:rPr lang="pt-BR" b="0" i="1" smtClean="0">
                                  <a:latin typeface="Cambria Math" panose="02040503050406030204" pitchFamily="18" charset="0"/>
                                </a:rPr>
                                <m:t>𝑏</m:t>
                              </m:r>
                            </m:sub>
                          </m:sSub>
                          <m:r>
                            <a:rPr lang="pt-BR" b="0" i="1" smtClean="0">
                              <a:latin typeface="Cambria Math" panose="02040503050406030204" pitchFamily="18" charset="0"/>
                            </a:rPr>
                            <m:t>𝑀</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0</m:t>
                              </m:r>
                            </m:sub>
                          </m:sSub>
                          <m:r>
                            <a:rPr lang="pt-BR" b="0" i="1" smtClean="0">
                              <a:latin typeface="Cambria Math" panose="02040503050406030204" pitchFamily="18" charset="0"/>
                            </a:rPr>
                            <m:t>𝜂</m:t>
                          </m:r>
                        </m:num>
                        <m:den>
                          <m:r>
                            <a:rPr lang="pt-BR" b="0" i="1" smtClean="0">
                              <a:latin typeface="Cambria Math" panose="02040503050406030204" pitchFamily="18" charset="0"/>
                            </a:rPr>
                            <m:t>2</m:t>
                          </m:r>
                          <m:r>
                            <a:rPr lang="pt-BR" b="0" i="1" smtClean="0">
                              <a:latin typeface="Cambria Math" panose="02040503050406030204" pitchFamily="18" charset="0"/>
                            </a:rPr>
                            <m:t>𝜋</m:t>
                          </m:r>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sSub>
                                    <m:sSubPr>
                                      <m:ctrlPr>
                                        <a:rPr lang="pt-BR" b="0" i="1" smtClean="0">
                                          <a:latin typeface="Cambria Math" panose="02040503050406030204" pitchFamily="18" charset="0"/>
                                        </a:rPr>
                                      </m:ctrlPr>
                                    </m:sSubPr>
                                    <m:e>
                                      <m:r>
                                        <a:rPr lang="pt-BR" b="0" i="1" smtClean="0">
                                          <a:latin typeface="Cambria Math" panose="02040503050406030204" pitchFamily="18" charset="0"/>
                                        </a:rPr>
                                        <m:t>𝐸</m:t>
                                      </m:r>
                                    </m:e>
                                    <m:sub>
                                      <m:r>
                                        <a:rPr lang="pt-BR" b="0" i="1" smtClean="0">
                                          <a:latin typeface="Cambria Math" panose="02040503050406030204" pitchFamily="18" charset="0"/>
                                        </a:rPr>
                                        <m:t>0</m:t>
                                      </m:r>
                                    </m:sub>
                                  </m:sSub>
                                </m:num>
                                <m:den>
                                  <m:r>
                                    <a:rPr lang="pt-BR" b="0" i="1" smtClean="0">
                                      <a:latin typeface="Cambria Math" panose="02040503050406030204" pitchFamily="18" charset="0"/>
                                    </a:rPr>
                                    <m:t>𝑒</m:t>
                                  </m:r>
                                </m:den>
                              </m:f>
                            </m:e>
                          </m:d>
                          <m:sSup>
                            <m:sSupPr>
                              <m:ctrlPr>
                                <a:rPr lang="pt-BR" b="0" i="1" smtClean="0">
                                  <a:latin typeface="Cambria Math" panose="02040503050406030204" pitchFamily="18" charset="0"/>
                                </a:rPr>
                              </m:ctrlPr>
                            </m:sSupPr>
                            <m:e>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sSub>
                                        <m:sSubPr>
                                          <m:ctrlPr>
                                            <a:rPr lang="pt-BR" b="0" i="1" smtClean="0">
                                              <a:latin typeface="Cambria Math" panose="02040503050406030204" pitchFamily="18" charset="0"/>
                                            </a:rPr>
                                          </m:ctrlPr>
                                        </m:sSubPr>
                                        <m:e>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𝑠</m:t>
                                              </m:r>
                                            </m:sub>
                                          </m:sSub>
                                          <m:r>
                                            <a:rPr lang="pt-BR" b="0" i="1" smtClean="0">
                                              <a:latin typeface="Cambria Math" panose="02040503050406030204" pitchFamily="18" charset="0"/>
                                            </a:rPr>
                                            <m:t>𝜎</m:t>
                                          </m:r>
                                        </m:e>
                                        <m:sub>
                                          <m:r>
                                            <a:rPr lang="pt-BR" b="0" i="1" smtClean="0">
                                              <a:latin typeface="Cambria Math" panose="02040503050406030204" pitchFamily="18" charset="0"/>
                                            </a:rPr>
                                            <m:t>𝑠</m:t>
                                          </m:r>
                                        </m:sub>
                                      </m:sSub>
                                    </m:num>
                                    <m:den>
                                      <m:r>
                                        <a:rPr lang="pt-BR" b="0" i="1" smtClean="0">
                                          <a:latin typeface="Cambria Math" panose="02040503050406030204" pitchFamily="18" charset="0"/>
                                        </a:rPr>
                                        <m:t>𝑐</m:t>
                                      </m:r>
                                    </m:den>
                                  </m:f>
                                </m:e>
                              </m:d>
                            </m:e>
                            <m:sup>
                              <m:r>
                                <a:rPr lang="pt-BR" b="0" i="1" smtClean="0">
                                  <a:latin typeface="Cambria Math" panose="02040503050406030204" pitchFamily="18" charset="0"/>
                                </a:rPr>
                                <m:t>2</m:t>
                              </m:r>
                            </m:sup>
                          </m:sSup>
                        </m:den>
                      </m:f>
                      <m:nary>
                        <m:naryPr>
                          <m:chr m:val="∑"/>
                          <m:supHide m:val="on"/>
                          <m:ctrlPr>
                            <a:rPr lang="pt-BR" i="1">
                              <a:latin typeface="Cambria Math" panose="02040503050406030204" pitchFamily="18" charset="0"/>
                            </a:rPr>
                          </m:ctrlPr>
                        </m:naryPr>
                        <m:sub>
                          <m:r>
                            <a:rPr lang="pt-BR" b="0" i="1" smtClean="0">
                              <a:latin typeface="Cambria Math" panose="02040503050406030204" pitchFamily="18" charset="0"/>
                            </a:rPr>
                            <m:t>𝑛</m:t>
                          </m:r>
                          <m:r>
                            <a:rPr lang="pt-BR" i="1">
                              <a:latin typeface="Cambria Math" panose="02040503050406030204" pitchFamily="18" charset="0"/>
                            </a:rPr>
                            <m:t>,</m:t>
                          </m:r>
                          <m:r>
                            <a:rPr lang="pt-BR" b="0" i="1" smtClean="0">
                              <a:latin typeface="Cambria Math" panose="02040503050406030204" pitchFamily="18" charset="0"/>
                            </a:rPr>
                            <m:t>𝑘</m:t>
                          </m:r>
                          <m:r>
                            <a:rPr lang="pt-BR" i="1">
                              <a:latin typeface="Cambria Math" panose="02040503050406030204" pitchFamily="18" charset="0"/>
                            </a:rPr>
                            <m:t> </m:t>
                          </m:r>
                        </m:sub>
                        <m:sup/>
                        <m:e>
                          <m:sSubSup>
                            <m:sSubSupPr>
                              <m:ctrlPr>
                                <a:rPr lang="pt-BR" i="1">
                                  <a:latin typeface="Cambria Math" panose="02040503050406030204" pitchFamily="18" charset="0"/>
                                </a:rPr>
                              </m:ctrlPr>
                            </m:sSubSupPr>
                            <m:e>
                              <m:d>
                                <m:dPr>
                                  <m:ctrlPr>
                                    <a:rPr lang="pt-BR" i="1">
                                      <a:latin typeface="Cambria Math" panose="02040503050406030204" pitchFamily="18" charset="0"/>
                                    </a:rPr>
                                  </m:ctrlPr>
                                </m:dPr>
                                <m:e>
                                  <m:sSubSup>
                                    <m:sSubSupPr>
                                      <m:ctrlPr>
                                        <a:rPr lang="pt-BR" i="1">
                                          <a:latin typeface="Cambria Math" panose="02040503050406030204" pitchFamily="18" charset="0"/>
                                        </a:rPr>
                                      </m:ctrlPr>
                                    </m:sSubSupPr>
                                    <m:e>
                                      <m:r>
                                        <a:rPr lang="pt-BR" i="1">
                                          <a:latin typeface="Cambria Math" panose="02040503050406030204" pitchFamily="18" charset="0"/>
                                        </a:rPr>
                                        <m:t>𝑁</m:t>
                                      </m:r>
                                    </m:e>
                                    <m:sub>
                                      <m:r>
                                        <a:rPr lang="pt-BR" i="1">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𝑛</m:t>
                                      </m:r>
                                    </m:sub>
                                    <m:sup>
                                      <m:r>
                                        <a:rPr lang="pt-BR" i="1">
                                          <a:latin typeface="Cambria Math" panose="02040503050406030204" pitchFamily="18" charset="0"/>
                                        </a:rPr>
                                        <m:t>𝑙</m:t>
                                      </m:r>
                                      <m:r>
                                        <a:rPr lang="pt-BR" i="1">
                                          <a:latin typeface="Cambria Math" panose="02040503050406030204" pitchFamily="18" charset="0"/>
                                        </a:rPr>
                                        <m:t>,</m:t>
                                      </m:r>
                                      <m:r>
                                        <a:rPr lang="pt-BR" i="1">
                                          <a:latin typeface="Cambria Math" panose="02040503050406030204" pitchFamily="18" charset="0"/>
                                        </a:rPr>
                                        <m:t>𝑘</m:t>
                                      </m:r>
                                    </m:sup>
                                  </m:sSubSup>
                                  <m:r>
                                    <a:rPr lang="pt-BR" i="1">
                                      <a:latin typeface="Cambria Math" panose="02040503050406030204" pitchFamily="18" charset="0"/>
                                    </a:rPr>
                                    <m:t>+</m:t>
                                  </m:r>
                                  <m:sSubSup>
                                    <m:sSubSupPr>
                                      <m:ctrlPr>
                                        <a:rPr lang="pt-BR" i="1">
                                          <a:latin typeface="Cambria Math" panose="02040503050406030204" pitchFamily="18" charset="0"/>
                                        </a:rPr>
                                      </m:ctrlPr>
                                    </m:sSubSupPr>
                                    <m:e>
                                      <m:r>
                                        <a:rPr lang="pt-BR" i="1">
                                          <a:latin typeface="Cambria Math" panose="02040503050406030204" pitchFamily="18" charset="0"/>
                                        </a:rPr>
                                        <m:t>𝑂</m:t>
                                      </m:r>
                                    </m:e>
                                    <m:sub>
                                      <m:r>
                                        <a:rPr lang="pt-BR" i="1">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𝑛</m:t>
                                      </m:r>
                                    </m:sub>
                                    <m:sup>
                                      <m:r>
                                        <a:rPr lang="pt-BR" i="1">
                                          <a:latin typeface="Cambria Math" panose="02040503050406030204" pitchFamily="18" charset="0"/>
                                        </a:rPr>
                                        <m:t>𝑙</m:t>
                                      </m:r>
                                      <m:r>
                                        <a:rPr lang="pt-BR" i="1">
                                          <a:latin typeface="Cambria Math" panose="02040503050406030204" pitchFamily="18" charset="0"/>
                                        </a:rPr>
                                        <m:t>,</m:t>
                                      </m:r>
                                      <m:r>
                                        <a:rPr lang="pt-BR" i="1">
                                          <a:latin typeface="Cambria Math" panose="02040503050406030204" pitchFamily="18" charset="0"/>
                                        </a:rPr>
                                        <m:t>𝑘</m:t>
                                      </m:r>
                                    </m:sup>
                                  </m:sSubSup>
                                </m:e>
                              </m:d>
                              <m:r>
                                <a:rPr lang="pt-BR" i="1">
                                  <a:latin typeface="Cambria Math" panose="02040503050406030204" pitchFamily="18" charset="0"/>
                                </a:rPr>
                                <m:t>𝑎</m:t>
                              </m:r>
                            </m:e>
                            <m:sub>
                              <m:r>
                                <a:rPr lang="pt-BR" i="1">
                                  <a:latin typeface="Cambria Math" panose="02040503050406030204" pitchFamily="18" charset="0"/>
                                </a:rPr>
                                <m:t>𝑛</m:t>
                              </m:r>
                            </m:sub>
                            <m:sup>
                              <m:r>
                                <a:rPr lang="pt-BR" i="1">
                                  <a:latin typeface="Cambria Math" panose="02040503050406030204" pitchFamily="18" charset="0"/>
                                </a:rPr>
                                <m:t>𝑘</m:t>
                              </m:r>
                            </m:sup>
                          </m:sSubSup>
                        </m:e>
                      </m:nary>
                    </m:oMath>
                  </m:oMathPara>
                </a14:m>
                <a:endParaRPr lang="pt-BR" b="0" i="1" dirty="0">
                  <a:latin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043608" y="1821975"/>
                <a:ext cx="6798143" cy="800284"/>
              </a:xfrm>
              <a:prstGeom prst="rect">
                <a:avLst/>
              </a:prstGeom>
              <a:blipFill>
                <a:blip r:embed="rId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35413" y="3473447"/>
                <a:ext cx="4873835" cy="8780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pt-BR" i="1" smtClean="0">
                              <a:latin typeface="Cambria Math" panose="02040503050406030204" pitchFamily="18" charset="0"/>
                            </a:rPr>
                          </m:ctrlPr>
                        </m:sSubSupPr>
                        <m:e>
                          <m:r>
                            <a:rPr lang="pt-BR" b="0" i="1" smtClean="0">
                              <a:latin typeface="Cambria Math" panose="02040503050406030204" pitchFamily="18" charset="0"/>
                            </a:rPr>
                            <m:t>𝑁</m:t>
                          </m:r>
                        </m:e>
                        <m:sub>
                          <m:r>
                            <a:rPr lang="pt-BR" i="1">
                              <a:latin typeface="Cambria Math" panose="02040503050406030204" pitchFamily="18" charset="0"/>
                            </a:rPr>
                            <m:t>𝑚</m:t>
                          </m:r>
                          <m:r>
                            <a:rPr lang="pt-BR" i="1">
                              <a:latin typeface="Cambria Math" panose="02040503050406030204" pitchFamily="18" charset="0"/>
                            </a:rPr>
                            <m:t>,</m:t>
                          </m:r>
                          <m:r>
                            <a:rPr lang="pt-BR" i="1">
                              <a:latin typeface="Cambria Math" panose="02040503050406030204" pitchFamily="18" charset="0"/>
                            </a:rPr>
                            <m:t>𝑛</m:t>
                          </m:r>
                        </m:sub>
                        <m:sup>
                          <m:r>
                            <a:rPr lang="pt-BR" i="1">
                              <a:latin typeface="Cambria Math" panose="02040503050406030204" pitchFamily="18" charset="0"/>
                            </a:rPr>
                            <m:t>𝑙</m:t>
                          </m:r>
                          <m:r>
                            <a:rPr lang="pt-BR" i="1">
                              <a:latin typeface="Cambria Math" panose="02040503050406030204" pitchFamily="18" charset="0"/>
                            </a:rPr>
                            <m:t>,</m:t>
                          </m:r>
                          <m:r>
                            <a:rPr lang="pt-BR" i="1">
                              <a:latin typeface="Cambria Math" panose="02040503050406030204" pitchFamily="18" charset="0"/>
                            </a:rPr>
                            <m:t>𝑘</m:t>
                          </m:r>
                        </m:sup>
                      </m:sSubSup>
                      <m:r>
                        <a:rPr lang="pt-BR" b="0" i="1" smtClean="0">
                          <a:latin typeface="Cambria Math" panose="02040503050406030204" pitchFamily="18" charset="0"/>
                        </a:rPr>
                        <m:t>=</m:t>
                      </m:r>
                      <m:sSup>
                        <m:sSupPr>
                          <m:ctrlPr>
                            <a:rPr lang="pt-BR" b="0" i="1" smtClean="0">
                              <a:latin typeface="Cambria Math" panose="02040503050406030204" pitchFamily="18" charset="0"/>
                            </a:rPr>
                          </m:ctrlPr>
                        </m:sSupPr>
                        <m:e>
                          <m:r>
                            <a:rPr lang="pt-BR" b="0" i="1" smtClean="0">
                              <a:latin typeface="Cambria Math" panose="02040503050406030204" pitchFamily="18" charset="0"/>
                            </a:rPr>
                            <m:t>𝑖</m:t>
                          </m:r>
                        </m:e>
                        <m:sup>
                          <m:r>
                            <a:rPr lang="pt-BR" b="0" i="1" smtClean="0">
                              <a:latin typeface="Cambria Math" panose="02040503050406030204" pitchFamily="18" charset="0"/>
                            </a:rPr>
                            <m:t>𝑚</m:t>
                          </m:r>
                          <m:r>
                            <a:rPr lang="pt-BR" b="0" i="1" smtClean="0">
                              <a:latin typeface="Cambria Math" panose="02040503050406030204" pitchFamily="18" charset="0"/>
                            </a:rPr>
                            <m:t>−</m:t>
                          </m:r>
                          <m:r>
                            <a:rPr lang="pt-BR" b="0" i="1" smtClean="0">
                              <a:latin typeface="Cambria Math" panose="02040503050406030204" pitchFamily="18" charset="0"/>
                            </a:rPr>
                            <m:t>𝑛</m:t>
                          </m:r>
                        </m:sup>
                      </m:sSup>
                      <m:r>
                        <a:rPr lang="pt-BR" b="0" i="1" smtClean="0">
                          <a:latin typeface="Cambria Math" panose="02040503050406030204" pitchFamily="18" charset="0"/>
                        </a:rPr>
                        <m:t>𝑚</m:t>
                      </m:r>
                      <m:nary>
                        <m:naryPr>
                          <m:chr m:val="∑"/>
                          <m:ctrlPr>
                            <a:rPr lang="pt-BR" b="0" i="1" smtClean="0">
                              <a:latin typeface="Cambria Math" panose="02040503050406030204" pitchFamily="18" charset="0"/>
                            </a:rPr>
                          </m:ctrlPr>
                        </m:naryPr>
                        <m:sub>
                          <m:r>
                            <a:rPr lang="pt-BR" b="0" i="1" smtClean="0">
                              <a:latin typeface="Cambria Math" panose="02040503050406030204" pitchFamily="18" charset="0"/>
                            </a:rPr>
                            <m:t>𝑝</m:t>
                          </m:r>
                          <m:r>
                            <a:rPr lang="pt-BR" b="0" i="1" smtClean="0">
                              <a:latin typeface="Cambria Math" panose="02040503050406030204" pitchFamily="18" charset="0"/>
                            </a:rPr>
                            <m:t>=−∞</m:t>
                          </m:r>
                        </m:sub>
                        <m:sup>
                          <m:r>
                            <a:rPr lang="pt-BR" b="0" i="1" smtClean="0">
                              <a:latin typeface="Cambria Math" panose="02040503050406030204" pitchFamily="18" charset="0"/>
                            </a:rPr>
                            <m:t>∞</m:t>
                          </m:r>
                        </m:sup>
                        <m:e>
                          <m:f>
                            <m:fPr>
                              <m:ctrlPr>
                                <a:rPr lang="pt-BR" b="0" i="1" smtClean="0">
                                  <a:latin typeface="Cambria Math" panose="02040503050406030204" pitchFamily="18" charset="0"/>
                                </a:rPr>
                              </m:ctrlPr>
                            </m:fPr>
                            <m:num>
                              <m:sSup>
                                <m:sSupPr>
                                  <m:ctrlPr>
                                    <a:rPr lang="pt-BR" b="0" i="1" smtClean="0">
                                      <a:latin typeface="Cambria Math" panose="02040503050406030204" pitchFamily="18" charset="0"/>
                                    </a:rPr>
                                  </m:ctrlPr>
                                </m:sSupPr>
                                <m:e>
                                  <m:r>
                                    <a:rPr lang="pt-BR" b="0" i="1" smtClean="0">
                                      <a:latin typeface="Cambria Math" panose="02040503050406030204" pitchFamily="18" charset="0"/>
                                    </a:rPr>
                                    <m:t>𝑍</m:t>
                                  </m:r>
                                </m:e>
                                <m:sup>
                                  <m:r>
                                    <a:rPr lang="pt-BR" b="0" i="1" smtClean="0">
                                      <a:latin typeface="Cambria Math" panose="02040503050406030204" pitchFamily="18" charset="0"/>
                                    </a:rPr>
                                    <m:t>𝐿</m:t>
                                  </m:r>
                                </m:sup>
                              </m:sSup>
                              <m:d>
                                <m:dPr>
                                  <m:ctrlPr>
                                    <a:rPr lang="pt-BR" b="0" i="1" smtClean="0">
                                      <a:latin typeface="Cambria Math" panose="02040503050406030204" pitchFamily="18" charset="0"/>
                                    </a:rPr>
                                  </m:ctrlPr>
                                </m:dPr>
                                <m:e>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𝑝</m:t>
                                      </m:r>
                                    </m:sub>
                                  </m:sSub>
                                </m:e>
                              </m:d>
                            </m:num>
                            <m:den>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𝑝</m:t>
                                  </m:r>
                                </m:sub>
                              </m:sSub>
                            </m:den>
                          </m:f>
                          <m:sSub>
                            <m:sSubPr>
                              <m:ctrlPr>
                                <a:rPr lang="pt-BR" b="0" i="1" smtClean="0">
                                  <a:latin typeface="Cambria Math" panose="02040503050406030204" pitchFamily="18" charset="0"/>
                                </a:rPr>
                              </m:ctrlPr>
                            </m:sSubPr>
                            <m:e>
                              <m:r>
                                <a:rPr lang="pt-BR" b="0" i="1" smtClean="0">
                                  <a:latin typeface="Cambria Math" panose="02040503050406030204" pitchFamily="18" charset="0"/>
                                </a:rPr>
                                <m:t>h</m:t>
                              </m:r>
                            </m:e>
                            <m:sub>
                              <m:r>
                                <a:rPr lang="pt-BR" b="0" i="1" smtClean="0">
                                  <a:latin typeface="Cambria Math" panose="02040503050406030204" pitchFamily="18" charset="0"/>
                                </a:rPr>
                                <m:t>𝑚𝑙</m:t>
                              </m:r>
                            </m:sub>
                          </m:sSub>
                          <m:sSub>
                            <m:sSubPr>
                              <m:ctrlPr>
                                <a:rPr lang="pt-BR" b="0" i="1" smtClean="0">
                                  <a:latin typeface="Cambria Math" panose="02040503050406030204" pitchFamily="18" charset="0"/>
                                </a:rPr>
                              </m:ctrlPr>
                            </m:sSubPr>
                            <m:e>
                              <m:d>
                                <m:dPr>
                                  <m:ctrlPr>
                                    <a:rPr lang="pt-BR" b="0" i="1" smtClean="0">
                                      <a:latin typeface="Cambria Math" panose="02040503050406030204" pitchFamily="18" charset="0"/>
                                    </a:rPr>
                                  </m:ctrlPr>
                                </m:dPr>
                                <m:e>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𝑝</m:t>
                                      </m:r>
                                    </m:sub>
                                  </m:sSub>
                                </m:e>
                              </m:d>
                              <m:r>
                                <a:rPr lang="pt-BR" b="0" i="1" smtClean="0">
                                  <a:latin typeface="Cambria Math" panose="02040503050406030204" pitchFamily="18" charset="0"/>
                                </a:rPr>
                                <m:t>h</m:t>
                              </m:r>
                            </m:e>
                            <m:sub>
                              <m:r>
                                <a:rPr lang="pt-BR" b="0" i="1" smtClean="0">
                                  <a:latin typeface="Cambria Math" panose="02040503050406030204" pitchFamily="18" charset="0"/>
                                </a:rPr>
                                <m:t>𝑛𝑘</m:t>
                              </m:r>
                            </m:sub>
                          </m:sSub>
                          <m:d>
                            <m:dPr>
                              <m:ctrlPr>
                                <a:rPr lang="pt-BR" b="0" i="1" smtClean="0">
                                  <a:latin typeface="Cambria Math" panose="02040503050406030204" pitchFamily="18" charset="0"/>
                                </a:rPr>
                              </m:ctrlPr>
                            </m:dPr>
                            <m:e>
                              <m:sSub>
                                <m:sSubPr>
                                  <m:ctrlPr>
                                    <a:rPr lang="pt-BR" b="0" i="1" smtClean="0">
                                      <a:latin typeface="Cambria Math" panose="02040503050406030204" pitchFamily="18" charset="0"/>
                                    </a:rPr>
                                  </m:ctrlPr>
                                </m:sSubPr>
                                <m:e>
                                  <m:r>
                                    <a:rPr lang="pt-BR" b="0" i="1" smtClean="0">
                                      <a:latin typeface="Cambria Math" panose="02040503050406030204" pitchFamily="18" charset="0"/>
                                    </a:rPr>
                                    <m:t>𝜔</m:t>
                                  </m:r>
                                </m:e>
                                <m:sub>
                                  <m:r>
                                    <a:rPr lang="pt-BR" b="0" i="1" smtClean="0">
                                      <a:latin typeface="Cambria Math" panose="02040503050406030204" pitchFamily="18" charset="0"/>
                                    </a:rPr>
                                    <m:t>𝑝</m:t>
                                  </m:r>
                                </m:sub>
                              </m:sSub>
                            </m:e>
                          </m:d>
                        </m:e>
                      </m:nary>
                    </m:oMath>
                  </m:oMathPara>
                </a14:m>
                <a:endParaRPr lang="pt-BR" dirty="0"/>
              </a:p>
            </p:txBody>
          </p:sp>
        </mc:Choice>
        <mc:Fallback xmlns="">
          <p:sp>
            <p:nvSpPr>
              <p:cNvPr id="10" name="Rectangle 9"/>
              <p:cNvSpPr>
                <a:spLocks noRot="1" noChangeAspect="1" noMove="1" noResize="1" noEditPoints="1" noAdjustHandles="1" noChangeArrowheads="1" noChangeShapeType="1" noTextEdit="1"/>
              </p:cNvSpPr>
              <p:nvPr/>
            </p:nvSpPr>
            <p:spPr>
              <a:xfrm>
                <a:off x="2135413" y="3473447"/>
                <a:ext cx="4873835" cy="878061"/>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095067" y="2852479"/>
                <a:ext cx="2695225"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𝑝</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𝜔</m:t>
                          </m:r>
                        </m:e>
                        <m:sub>
                          <m:r>
                            <a:rPr lang="pt-BR" i="1">
                              <a:latin typeface="Cambria Math" panose="02040503050406030204" pitchFamily="18" charset="0"/>
                            </a:rPr>
                            <m:t>0</m:t>
                          </m:r>
                        </m:sub>
                      </m:sSub>
                      <m:d>
                        <m:dPr>
                          <m:ctrlPr>
                            <a:rPr lang="pt-BR" i="1">
                              <a:latin typeface="Cambria Math" panose="02040503050406030204" pitchFamily="18" charset="0"/>
                            </a:rPr>
                          </m:ctrlPr>
                        </m:dPr>
                        <m:e>
                          <m:r>
                            <a:rPr lang="pt-BR" i="1">
                              <a:latin typeface="Cambria Math" panose="02040503050406030204" pitchFamily="18" charset="0"/>
                            </a:rPr>
                            <m:t>𝑝𝑀</m:t>
                          </m:r>
                          <m:r>
                            <a:rPr lang="pt-BR" i="1">
                              <a:latin typeface="Cambria Math" panose="02040503050406030204" pitchFamily="18" charset="0"/>
                            </a:rPr>
                            <m:t>+</m:t>
                          </m:r>
                          <m:r>
                            <a:rPr lang="pt-BR" i="1">
                              <a:latin typeface="Cambria Math" panose="02040503050406030204" pitchFamily="18" charset="0"/>
                            </a:rPr>
                            <m:t>𝜇</m:t>
                          </m:r>
                          <m:r>
                            <a:rPr lang="pt-BR" i="1">
                              <a:latin typeface="Cambria Math" panose="02040503050406030204" pitchFamily="18" charset="0"/>
                            </a:rPr>
                            <m:t>+</m:t>
                          </m:r>
                          <m:r>
                            <a:rPr lang="pt-BR" i="1">
                              <a:latin typeface="Cambria Math" panose="02040503050406030204" pitchFamily="18" charset="0"/>
                            </a:rPr>
                            <m:t>𝑚</m:t>
                          </m:r>
                          <m:sSub>
                            <m:sSubPr>
                              <m:ctrlPr>
                                <a:rPr lang="pt-BR" i="1">
                                  <a:latin typeface="Cambria Math" panose="02040503050406030204" pitchFamily="18" charset="0"/>
                                </a:rPr>
                              </m:ctrlPr>
                            </m:sSubPr>
                            <m:e>
                              <m:r>
                                <a:rPr lang="pt-BR" i="1">
                                  <a:latin typeface="Cambria Math" panose="02040503050406030204" pitchFamily="18" charset="0"/>
                                </a:rPr>
                                <m:t>𝜈</m:t>
                              </m:r>
                            </m:e>
                            <m:sub>
                              <m:r>
                                <a:rPr lang="pt-BR" i="1">
                                  <a:latin typeface="Cambria Math" panose="02040503050406030204" pitchFamily="18" charset="0"/>
                                </a:rPr>
                                <m:t>𝑠</m:t>
                              </m:r>
                            </m:sub>
                          </m:sSub>
                        </m:e>
                      </m:d>
                    </m:oMath>
                  </m:oMathPara>
                </a14:m>
                <a:endParaRPr lang="pt-BR" dirty="0"/>
              </a:p>
            </p:txBody>
          </p:sp>
        </mc:Choice>
        <mc:Fallback xmlns="">
          <p:sp>
            <p:nvSpPr>
              <p:cNvPr id="13" name="Rectangle 12"/>
              <p:cNvSpPr>
                <a:spLocks noRot="1" noChangeAspect="1" noMove="1" noResize="1" noEditPoints="1" noAdjustHandles="1" noChangeArrowheads="1" noChangeShapeType="1" noTextEdit="1"/>
              </p:cNvSpPr>
              <p:nvPr/>
            </p:nvSpPr>
            <p:spPr>
              <a:xfrm>
                <a:off x="3095067" y="2852479"/>
                <a:ext cx="2695225" cy="390748"/>
              </a:xfrm>
              <a:prstGeom prst="rect">
                <a:avLst/>
              </a:prstGeom>
              <a:blipFill>
                <a:blip r:embed="rId4"/>
                <a:stretch>
                  <a:fillRect b="-781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354447" y="4581728"/>
                <a:ext cx="4176464" cy="96936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b="0" i="1" smtClean="0">
                              <a:latin typeface="Cambria Math" panose="02040503050406030204" pitchFamily="18" charset="0"/>
                            </a:rPr>
                          </m:ctrlPr>
                        </m:sSubPr>
                        <m:e>
                          <m:r>
                            <a:rPr lang="pt-BR" b="0" i="1" smtClean="0">
                              <a:latin typeface="Cambria Math" panose="02040503050406030204" pitchFamily="18" charset="0"/>
                            </a:rPr>
                            <m:t>h</m:t>
                          </m:r>
                        </m:e>
                        <m:sub>
                          <m:r>
                            <a:rPr lang="pt-BR" b="0" i="1" smtClean="0">
                              <a:latin typeface="Cambria Math" panose="02040503050406030204" pitchFamily="18" charset="0"/>
                            </a:rPr>
                            <m:t>𝑚𝑙</m:t>
                          </m:r>
                        </m:sub>
                      </m:sSub>
                      <m:d>
                        <m:dPr>
                          <m:ctrlPr>
                            <a:rPr lang="pt-BR" b="0" i="1" smtClean="0">
                              <a:latin typeface="Cambria Math" panose="02040503050406030204" pitchFamily="18" charset="0"/>
                            </a:rPr>
                          </m:ctrlPr>
                        </m:dPr>
                        <m:e>
                          <m:r>
                            <a:rPr lang="pt-BR" b="0" i="1" smtClean="0">
                              <a:latin typeface="Cambria Math" panose="02040503050406030204" pitchFamily="18" charset="0"/>
                            </a:rPr>
                            <m:t>𝜔</m:t>
                          </m:r>
                        </m:e>
                      </m:d>
                      <m:r>
                        <a:rPr lang="pt-BR" b="0" i="1" smtClean="0">
                          <a:latin typeface="Cambria Math" panose="02040503050406030204" pitchFamily="18" charset="0"/>
                        </a:rPr>
                        <m:t>=</m:t>
                      </m:r>
                      <m:f>
                        <m:fPr>
                          <m:ctrlPr>
                            <a:rPr lang="pt-BR" b="0" i="1" smtClean="0">
                              <a:latin typeface="Cambria Math" panose="02040503050406030204" pitchFamily="18" charset="0"/>
                            </a:rPr>
                          </m:ctrlPr>
                        </m:fPr>
                        <m:num>
                          <m:sSup>
                            <m:sSupPr>
                              <m:ctrlPr>
                                <a:rPr lang="pt-BR" b="0" i="1" smtClean="0">
                                  <a:latin typeface="Cambria Math" panose="02040503050406030204" pitchFamily="18" charset="0"/>
                                </a:rPr>
                              </m:ctrlPr>
                            </m:sSupPr>
                            <m:e>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r>
                                        <a:rPr lang="pt-BR" b="0" i="1" smtClean="0">
                                          <a:latin typeface="Cambria Math" panose="02040503050406030204" pitchFamily="18" charset="0"/>
                                        </a:rPr>
                                        <m:t>𝜔</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𝜎</m:t>
                                          </m:r>
                                        </m:e>
                                        <m:sub>
                                          <m:r>
                                            <a:rPr lang="pt-BR" b="0" i="1" smtClean="0">
                                              <a:latin typeface="Cambria Math" panose="02040503050406030204" pitchFamily="18" charset="0"/>
                                            </a:rPr>
                                            <m:t>𝑠</m:t>
                                          </m:r>
                                        </m:sub>
                                      </m:sSub>
                                    </m:num>
                                    <m:den>
                                      <m:rad>
                                        <m:radPr>
                                          <m:degHide m:val="on"/>
                                          <m:ctrlPr>
                                            <a:rPr lang="pt-BR" b="0" i="1" smtClean="0">
                                              <a:latin typeface="Cambria Math" panose="02040503050406030204" pitchFamily="18" charset="0"/>
                                            </a:rPr>
                                          </m:ctrlPr>
                                        </m:radPr>
                                        <m:deg/>
                                        <m:e>
                                          <m:r>
                                            <a:rPr lang="pt-BR" b="0" i="1" smtClean="0">
                                              <a:latin typeface="Cambria Math" panose="02040503050406030204" pitchFamily="18" charset="0"/>
                                            </a:rPr>
                                            <m:t>2</m:t>
                                          </m:r>
                                        </m:e>
                                      </m:rad>
                                      <m:r>
                                        <a:rPr lang="pt-BR" b="0" i="1" smtClean="0">
                                          <a:latin typeface="Cambria Math" panose="02040503050406030204" pitchFamily="18" charset="0"/>
                                        </a:rPr>
                                        <m:t>𝑐</m:t>
                                      </m:r>
                                    </m:den>
                                  </m:f>
                                </m:e>
                              </m:d>
                            </m:e>
                            <m:sup>
                              <m:d>
                                <m:dPr>
                                  <m:begChr m:val="|"/>
                                  <m:endChr m:val="|"/>
                                  <m:ctrlPr>
                                    <a:rPr lang="pt-BR" b="0" i="1" smtClean="0">
                                      <a:latin typeface="Cambria Math" panose="02040503050406030204" pitchFamily="18" charset="0"/>
                                    </a:rPr>
                                  </m:ctrlPr>
                                </m:dPr>
                                <m:e>
                                  <m:r>
                                    <a:rPr lang="pt-BR" b="0" i="1" smtClean="0">
                                      <a:latin typeface="Cambria Math" panose="02040503050406030204" pitchFamily="18" charset="0"/>
                                    </a:rPr>
                                    <m:t>𝑚</m:t>
                                  </m:r>
                                </m:e>
                              </m:d>
                              <m:r>
                                <a:rPr lang="pt-BR" b="0" i="1" smtClean="0">
                                  <a:latin typeface="Cambria Math" panose="02040503050406030204" pitchFamily="18" charset="0"/>
                                </a:rPr>
                                <m:t>+2</m:t>
                              </m:r>
                              <m:r>
                                <a:rPr lang="pt-BR" b="0" i="1" smtClean="0">
                                  <a:latin typeface="Cambria Math" panose="02040503050406030204" pitchFamily="18" charset="0"/>
                                </a:rPr>
                                <m:t>𝑙</m:t>
                              </m:r>
                            </m:sup>
                          </m:sSup>
                        </m:num>
                        <m:den>
                          <m:rad>
                            <m:radPr>
                              <m:degHide m:val="on"/>
                              <m:ctrlPr>
                                <a:rPr lang="pt-BR" b="0" i="1" smtClean="0">
                                  <a:latin typeface="Cambria Math" panose="02040503050406030204" pitchFamily="18" charset="0"/>
                                </a:rPr>
                              </m:ctrlPr>
                            </m:radPr>
                            <m:deg/>
                            <m:e>
                              <m:d>
                                <m:dPr>
                                  <m:ctrlPr>
                                    <a:rPr lang="pt-BR" b="0" i="1" smtClean="0">
                                      <a:latin typeface="Cambria Math" panose="02040503050406030204" pitchFamily="18" charset="0"/>
                                    </a:rPr>
                                  </m:ctrlPr>
                                </m:dPr>
                                <m:e>
                                  <m:d>
                                    <m:dPr>
                                      <m:begChr m:val="|"/>
                                      <m:endChr m:val="|"/>
                                      <m:ctrlPr>
                                        <a:rPr lang="pt-BR" b="0" i="1" smtClean="0">
                                          <a:latin typeface="Cambria Math" panose="02040503050406030204" pitchFamily="18" charset="0"/>
                                        </a:rPr>
                                      </m:ctrlPr>
                                    </m:dPr>
                                    <m:e>
                                      <m:r>
                                        <a:rPr lang="pt-BR" b="0" i="1" smtClean="0">
                                          <a:latin typeface="Cambria Math" panose="02040503050406030204" pitchFamily="18" charset="0"/>
                                        </a:rPr>
                                        <m:t>𝑚</m:t>
                                      </m:r>
                                    </m:e>
                                  </m:d>
                                  <m:r>
                                    <a:rPr lang="pt-BR" i="1">
                                      <a:latin typeface="Cambria Math" panose="02040503050406030204" pitchFamily="18" charset="0"/>
                                    </a:rPr>
                                    <m:t>+</m:t>
                                  </m:r>
                                  <m:r>
                                    <a:rPr lang="pt-BR" i="1">
                                      <a:latin typeface="Cambria Math" panose="02040503050406030204" pitchFamily="18" charset="0"/>
                                    </a:rPr>
                                    <m:t>𝑙</m:t>
                                  </m:r>
                                </m:e>
                              </m:d>
                              <m:r>
                                <a:rPr lang="pt-BR" i="1">
                                  <a:latin typeface="Cambria Math" panose="02040503050406030204" pitchFamily="18" charset="0"/>
                                </a:rPr>
                                <m:t>!</m:t>
                              </m:r>
                              <m:r>
                                <a:rPr lang="pt-BR" b="0" i="1" smtClean="0">
                                  <a:latin typeface="Cambria Math" panose="02040503050406030204" pitchFamily="18" charset="0"/>
                                </a:rPr>
                                <m:t>𝑙</m:t>
                              </m:r>
                              <m:r>
                                <a:rPr lang="pt-BR" b="0" i="1" smtClean="0">
                                  <a:latin typeface="Cambria Math" panose="02040503050406030204" pitchFamily="18" charset="0"/>
                                </a:rPr>
                                <m:t>!</m:t>
                              </m:r>
                            </m:e>
                          </m:rad>
                        </m:den>
                      </m:f>
                      <m:func>
                        <m:funcPr>
                          <m:ctrlPr>
                            <a:rPr lang="pt-BR" b="0" i="1" smtClean="0">
                              <a:latin typeface="Cambria Math" panose="02040503050406030204" pitchFamily="18" charset="0"/>
                            </a:rPr>
                          </m:ctrlPr>
                        </m:funcPr>
                        <m:fName>
                          <m:r>
                            <m:rPr>
                              <m:sty m:val="p"/>
                            </m:rPr>
                            <a:rPr lang="pt-BR" b="0" i="0" smtClean="0">
                              <a:latin typeface="Cambria Math" panose="02040503050406030204" pitchFamily="18" charset="0"/>
                            </a:rPr>
                            <m:t>exp</m:t>
                          </m:r>
                        </m:fName>
                        <m:e>
                          <m:d>
                            <m:dPr>
                              <m:ctrlPr>
                                <a:rPr lang="pt-BR" b="0" i="1" smtClean="0">
                                  <a:latin typeface="Cambria Math" panose="02040503050406030204" pitchFamily="18" charset="0"/>
                                </a:rPr>
                              </m:ctrlPr>
                            </m:dPr>
                            <m:e>
                              <m:r>
                                <a:rPr lang="pt-BR" b="0" i="1" smtClean="0">
                                  <a:latin typeface="Cambria Math" panose="02040503050406030204" pitchFamily="18" charset="0"/>
                                </a:rPr>
                                <m:t>−</m:t>
                              </m:r>
                              <m:sSup>
                                <m:sSupPr>
                                  <m:ctrlPr>
                                    <a:rPr lang="pt-BR" b="0" i="1" smtClean="0">
                                      <a:latin typeface="Cambria Math" panose="02040503050406030204" pitchFamily="18" charset="0"/>
                                    </a:rPr>
                                  </m:ctrlPr>
                                </m:sSupPr>
                                <m:e>
                                  <m:d>
                                    <m:dPr>
                                      <m:ctrlPr>
                                        <a:rPr lang="pt-BR" b="0" i="1" smtClean="0">
                                          <a:latin typeface="Cambria Math" panose="02040503050406030204" pitchFamily="18" charset="0"/>
                                        </a:rPr>
                                      </m:ctrlPr>
                                    </m:dPr>
                                    <m:e>
                                      <m:f>
                                        <m:fPr>
                                          <m:ctrlPr>
                                            <a:rPr lang="pt-BR" b="0" i="1" smtClean="0">
                                              <a:latin typeface="Cambria Math" panose="02040503050406030204" pitchFamily="18" charset="0"/>
                                            </a:rPr>
                                          </m:ctrlPr>
                                        </m:fPr>
                                        <m:num>
                                          <m:r>
                                            <a:rPr lang="pt-BR" b="0" i="1" smtClean="0">
                                              <a:latin typeface="Cambria Math" panose="02040503050406030204" pitchFamily="18" charset="0"/>
                                            </a:rPr>
                                            <m:t>𝜔</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𝜎</m:t>
                                              </m:r>
                                            </m:e>
                                            <m:sub>
                                              <m:r>
                                                <a:rPr lang="pt-BR" b="0" i="1" smtClean="0">
                                                  <a:latin typeface="Cambria Math" panose="02040503050406030204" pitchFamily="18" charset="0"/>
                                                </a:rPr>
                                                <m:t>𝑠</m:t>
                                              </m:r>
                                            </m:sub>
                                          </m:sSub>
                                        </m:num>
                                        <m:den>
                                          <m:r>
                                            <a:rPr lang="pt-BR" b="0" i="1" smtClean="0">
                                              <a:latin typeface="Cambria Math" panose="02040503050406030204" pitchFamily="18" charset="0"/>
                                            </a:rPr>
                                            <m:t>√2</m:t>
                                          </m:r>
                                          <m:r>
                                            <a:rPr lang="pt-BR" b="0" i="1" smtClean="0">
                                              <a:latin typeface="Cambria Math" panose="02040503050406030204" pitchFamily="18" charset="0"/>
                                            </a:rPr>
                                            <m:t>𝑐</m:t>
                                          </m:r>
                                        </m:den>
                                      </m:f>
                                    </m:e>
                                  </m:d>
                                </m:e>
                                <m:sup>
                                  <m:r>
                                    <a:rPr lang="pt-BR" b="0" i="1" smtClean="0">
                                      <a:latin typeface="Cambria Math" panose="02040503050406030204" pitchFamily="18" charset="0"/>
                                    </a:rPr>
                                    <m:t>2</m:t>
                                  </m:r>
                                </m:sup>
                              </m:sSup>
                            </m:e>
                          </m:d>
                        </m:e>
                      </m:func>
                    </m:oMath>
                  </m:oMathPara>
                </a14:m>
                <a:endParaRPr lang="pt-BR" dirty="0"/>
              </a:p>
            </p:txBody>
          </p:sp>
        </mc:Choice>
        <mc:Fallback xmlns="">
          <p:sp>
            <p:nvSpPr>
              <p:cNvPr id="15" name="TextBox 14"/>
              <p:cNvSpPr txBox="1">
                <a:spLocks noRot="1" noChangeAspect="1" noMove="1" noResize="1" noEditPoints="1" noAdjustHandles="1" noChangeArrowheads="1" noChangeShapeType="1" noTextEdit="1"/>
              </p:cNvSpPr>
              <p:nvPr/>
            </p:nvSpPr>
            <p:spPr>
              <a:xfrm>
                <a:off x="2354447" y="4581728"/>
                <a:ext cx="4176464" cy="969368"/>
              </a:xfrm>
              <a:prstGeom prst="rect">
                <a:avLst/>
              </a:prstGeom>
              <a:blipFill>
                <a:blip r:embed="rId5"/>
                <a:stretch>
                  <a:fillRect/>
                </a:stretch>
              </a:blipFill>
            </p:spPr>
            <p:txBody>
              <a:bodyPr/>
              <a:lstStyle/>
              <a:p>
                <a:r>
                  <a:rPr lang="pt-BR">
                    <a:noFill/>
                  </a:rPr>
                  <a:t> </a:t>
                </a:r>
              </a:p>
            </p:txBody>
          </p:sp>
        </mc:Fallback>
      </mc:AlternateContent>
      <p:sp>
        <p:nvSpPr>
          <p:cNvPr id="18" name="Rectangle 17"/>
          <p:cNvSpPr/>
          <p:nvPr/>
        </p:nvSpPr>
        <p:spPr>
          <a:xfrm>
            <a:off x="173899" y="1700808"/>
            <a:ext cx="8759099" cy="4033048"/>
          </a:xfrm>
          <a:prstGeom prst="rect">
            <a:avLst/>
          </a:prstGeom>
          <a:noFill/>
          <a:ln w="38100">
            <a:solidFill>
              <a:srgbClr val="2062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ctangle 3"/>
          <p:cNvSpPr/>
          <p:nvPr/>
        </p:nvSpPr>
        <p:spPr>
          <a:xfrm>
            <a:off x="323528" y="6148030"/>
            <a:ext cx="3114896" cy="276999"/>
          </a:xfrm>
          <a:prstGeom prst="rect">
            <a:avLst/>
          </a:prstGeom>
        </p:spPr>
        <p:txBody>
          <a:bodyPr wrap="square">
            <a:spAutoFit/>
          </a:bodyPr>
          <a:lstStyle/>
          <a:p>
            <a:r>
              <a:rPr lang="pt-BR" sz="1200" dirty="0"/>
              <a:t>Suzuki, T.; Part. Accel vol. 14, p. 91-108 (1983).</a:t>
            </a:r>
          </a:p>
        </p:txBody>
      </p:sp>
      <p:sp>
        <p:nvSpPr>
          <p:cNvPr id="20" name="Content Placeholder 2"/>
          <p:cNvSpPr>
            <a:spLocks noGrp="1"/>
          </p:cNvSpPr>
          <p:nvPr>
            <p:ph idx="1"/>
          </p:nvPr>
        </p:nvSpPr>
        <p:spPr>
          <a:xfrm>
            <a:off x="395536" y="2829023"/>
            <a:ext cx="1584175" cy="425157"/>
          </a:xfrm>
        </p:spPr>
        <p:txBody>
          <a:bodyPr>
            <a:normAutofit/>
          </a:bodyPr>
          <a:lstStyle/>
          <a:p>
            <a:pPr marL="0" indent="0">
              <a:buNone/>
            </a:pPr>
            <a:r>
              <a:rPr lang="pt-BR" dirty="0"/>
              <a:t>Longitudinal</a:t>
            </a:r>
          </a:p>
        </p:txBody>
      </p:sp>
      <p:sp>
        <p:nvSpPr>
          <p:cNvPr id="21" name="Rectangle 20"/>
          <p:cNvSpPr/>
          <p:nvPr/>
        </p:nvSpPr>
        <p:spPr>
          <a:xfrm>
            <a:off x="475928" y="1075442"/>
            <a:ext cx="8208912" cy="646331"/>
          </a:xfrm>
          <a:prstGeom prst="rect">
            <a:avLst/>
          </a:prstGeom>
        </p:spPr>
        <p:txBody>
          <a:bodyPr wrap="square">
            <a:spAutoFit/>
          </a:bodyPr>
          <a:lstStyle/>
          <a:p>
            <a:r>
              <a:rPr lang="pt-BR" dirty="0"/>
              <a:t>Suzuki solved the linearized Vlasov-Fokker-Planck equation considering a quadratic RF potential and not taking into account potential well distortion:</a:t>
            </a:r>
          </a:p>
        </p:txBody>
      </p:sp>
    </p:spTree>
    <p:extLst>
      <p:ext uri="{BB962C8B-B14F-4D97-AF65-F5344CB8AC3E}">
        <p14:creationId xmlns:p14="http://schemas.microsoft.com/office/powerpoint/2010/main" val="4235979727"/>
      </p:ext>
    </p:extLst>
  </p:cSld>
  <p:clrMapOvr>
    <a:masterClrMapping/>
  </p:clrMapOvr>
  <mc:AlternateContent xmlns:mc="http://schemas.openxmlformats.org/markup-compatibility/2006" xmlns:p14="http://schemas.microsoft.com/office/powerpoint/2010/main">
    <mc:Choice Requires="p14">
      <p:transition spd="slow" p14:dur="2000" advTm="120"/>
    </mc:Choice>
    <mc:Fallback xmlns="">
      <p:transition spd="slow" advTm="1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70799"/>
            <a:ext cx="4142416" cy="4762458"/>
          </a:xfrm>
          <a:prstGeom prst="rect">
            <a:avLst/>
          </a:prstGeom>
        </p:spPr>
      </p:pic>
      <p:sp>
        <p:nvSpPr>
          <p:cNvPr id="2" name="Title 1"/>
          <p:cNvSpPr>
            <a:spLocks noGrp="1"/>
          </p:cNvSpPr>
          <p:nvPr>
            <p:ph type="title"/>
          </p:nvPr>
        </p:nvSpPr>
        <p:spPr/>
        <p:txBody>
          <a:bodyPr/>
          <a:lstStyle/>
          <a:p>
            <a:r>
              <a:rPr lang="pt-BR" dirty="0"/>
              <a:t>Frequency domain analysis</a:t>
            </a:r>
          </a:p>
        </p:txBody>
      </p:sp>
      <p:sp>
        <p:nvSpPr>
          <p:cNvPr id="12" name="Content Placeholder 2"/>
          <p:cNvSpPr txBox="1">
            <a:spLocks/>
          </p:cNvSpPr>
          <p:nvPr/>
        </p:nvSpPr>
        <p:spPr>
          <a:xfrm>
            <a:off x="107504" y="5795336"/>
            <a:ext cx="8892480" cy="792088"/>
          </a:xfrm>
          <a:prstGeom prst="rect">
            <a:avLst/>
          </a:prstGeom>
        </p:spPr>
        <p:txBody>
          <a:bodyPr vert="horz" lIns="91424" tIns="45712" rIns="91424" bIns="45712" rtlCol="0">
            <a:normAutofit fontScale="85000" lnSpcReduction="20000"/>
          </a:bodyPr>
          <a:lstStyle>
            <a:lvl1pPr marL="342839" indent="-342839" algn="l" defTabSz="914239" rtl="0" eaLnBrk="1" latinLnBrk="0" hangingPunct="1">
              <a:spcBef>
                <a:spcPct val="20000"/>
              </a:spcBef>
              <a:buClr>
                <a:srgbClr val="0276BC"/>
              </a:buClr>
              <a:buSzPct val="120000"/>
              <a:buFont typeface="Arial" pitchFamily="34" charset="0"/>
              <a:buChar char="•"/>
              <a:defRPr sz="2100" kern="1200">
                <a:solidFill>
                  <a:schemeClr val="tx1"/>
                </a:solidFill>
                <a:latin typeface="+mn-lt"/>
                <a:ea typeface="+mn-ea"/>
                <a:cs typeface="+mn-cs"/>
              </a:defRPr>
            </a:lvl1pPr>
            <a:lvl2pPr marL="742819" indent="-285700" algn="l" defTabSz="914239" rtl="0" eaLnBrk="1" latinLnBrk="0" hangingPunct="1">
              <a:spcBef>
                <a:spcPct val="20000"/>
              </a:spcBef>
              <a:buClr>
                <a:srgbClr val="0276BC"/>
              </a:buClr>
              <a:buFont typeface="Arial" pitchFamily="34" charset="0"/>
              <a:buChar char="–"/>
              <a:defRPr sz="1800" kern="1200">
                <a:solidFill>
                  <a:schemeClr val="tx1"/>
                </a:solidFill>
                <a:latin typeface="+mn-lt"/>
                <a:ea typeface="+mn-ea"/>
                <a:cs typeface="+mn-cs"/>
              </a:defRPr>
            </a:lvl2pPr>
            <a:lvl3pPr marL="1142798" indent="-228560" algn="l" defTabSz="914239" rtl="0" eaLnBrk="1" latinLnBrk="0" hangingPunct="1">
              <a:spcBef>
                <a:spcPct val="20000"/>
              </a:spcBef>
              <a:buClr>
                <a:srgbClr val="0276BC"/>
              </a:buClr>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4pPr>
            <a:lvl5pPr marL="2057037" indent="-228560" algn="l" defTabSz="914239" rtl="0" eaLnBrk="1" latinLnBrk="0" hangingPunct="1">
              <a:spcBef>
                <a:spcPct val="20000"/>
              </a:spcBef>
              <a:buClr>
                <a:srgbClr val="0276BC"/>
              </a:buClr>
              <a:buFont typeface="Arial" pitchFamily="34" charset="0"/>
              <a:buChar char="»"/>
              <a:defRPr sz="2000" kern="1200">
                <a:solidFill>
                  <a:schemeClr val="tx1"/>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pt-BR" sz="1700" dirty="0"/>
              <a:t>Figure: Longitudinal mode-coupling instability calculated with the longitudinal impedance of the Sirius budget for phase 1 of operation and the impedance of a broad band model with five resonators. Notice that the broad band model reproduces well most of the couplings between different azimuthal modes above 3.0 mA but fails to predict the radial mode coupling at very low current.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970798"/>
            <a:ext cx="4195625" cy="4834466"/>
          </a:xfrm>
          <a:prstGeom prst="rect">
            <a:avLst/>
          </a:prstGeom>
        </p:spPr>
      </p:pic>
    </p:spTree>
    <p:extLst>
      <p:ext uri="{BB962C8B-B14F-4D97-AF65-F5344CB8AC3E}">
        <p14:creationId xmlns:p14="http://schemas.microsoft.com/office/powerpoint/2010/main" val="3184890180"/>
      </p:ext>
    </p:extLst>
  </p:cSld>
  <p:clrMapOvr>
    <a:masterClrMapping/>
  </p:clrMapOvr>
  <mc:AlternateContent xmlns:mc="http://schemas.openxmlformats.org/markup-compatibility/2006" xmlns:p14="http://schemas.microsoft.com/office/powerpoint/2010/main">
    <mc:Choice Requires="p14">
      <p:transition spd="slow" p14:dur="2000" advTm="142"/>
    </mc:Choice>
    <mc:Fallback xmlns="">
      <p:transition spd="slow" advTm="1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48" y="0"/>
            <a:ext cx="8172400" cy="908720"/>
          </a:xfrm>
          <a:prstGeom prst="rect">
            <a:avLst/>
          </a:prstGeom>
          <a:noFill/>
        </p:spPr>
        <p:txBody>
          <a:bodyPr vert="horz" lIns="91424" tIns="45712" rIns="91424" bIns="45712" rtlCol="0" anchor="ctr">
            <a:noAutofit/>
          </a:bodyPr>
          <a:lstStyle>
            <a:lvl1pPr marL="179968" algn="ctr" defTabSz="914239" rtl="0" eaLnBrk="1" latinLnBrk="0" hangingPunct="1">
              <a:spcBef>
                <a:spcPct val="0"/>
              </a:spcBef>
              <a:buNone/>
              <a:defRPr sz="2800" b="0" kern="1200">
                <a:solidFill>
                  <a:srgbClr val="2677BC"/>
                </a:solidFill>
                <a:latin typeface="+mj-lt"/>
                <a:ea typeface="+mj-ea"/>
                <a:cs typeface="+mj-cs"/>
              </a:defRPr>
            </a:lvl1pPr>
          </a:lstStyle>
          <a:p>
            <a:r>
              <a:rPr lang="pt-BR" dirty="0" err="1"/>
              <a:t>Haissinski</a:t>
            </a:r>
            <a:r>
              <a:rPr lang="pt-BR" dirty="0"/>
              <a:t> </a:t>
            </a:r>
            <a:r>
              <a:rPr lang="pt-BR" dirty="0" err="1"/>
              <a:t>Solution</a:t>
            </a:r>
            <a:endParaRPr lang="pt-BR"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052736"/>
            <a:ext cx="4439708" cy="5327650"/>
          </a:xfrm>
        </p:spPr>
      </p:pic>
      <p:sp>
        <p:nvSpPr>
          <p:cNvPr id="8" name="Rectangle 7"/>
          <p:cNvSpPr/>
          <p:nvPr/>
        </p:nvSpPr>
        <p:spPr>
          <a:xfrm>
            <a:off x="5364088" y="2996952"/>
            <a:ext cx="3312368" cy="1384995"/>
          </a:xfrm>
          <a:prstGeom prst="rect">
            <a:avLst/>
          </a:prstGeom>
        </p:spPr>
        <p:txBody>
          <a:bodyPr wrap="square">
            <a:spAutoFit/>
          </a:bodyPr>
          <a:lstStyle/>
          <a:p>
            <a:pPr algn="just"/>
            <a:r>
              <a:rPr lang="pt-BR" sz="1200" dirty="0"/>
              <a:t>Haissinski solutions for the broad band resonator model and the machine impedance. The agreement in bunch lengthening reflects the good fitting of the imaginary part of the impedance, while the divergence of the centroid of the bunch for the two solutions is an evidence of the poor fitting of the real part, mainly at low frequencies.</a:t>
            </a:r>
          </a:p>
        </p:txBody>
      </p:sp>
    </p:spTree>
    <p:extLst>
      <p:ext uri="{BB962C8B-B14F-4D97-AF65-F5344CB8AC3E}">
        <p14:creationId xmlns:p14="http://schemas.microsoft.com/office/powerpoint/2010/main" val="977647637"/>
      </p:ext>
    </p:extLst>
  </p:cSld>
  <p:clrMapOvr>
    <a:masterClrMapping/>
  </p:clrMapOvr>
  <mc:AlternateContent xmlns:mc="http://schemas.openxmlformats.org/markup-compatibility/2006" xmlns:p14="http://schemas.microsoft.com/office/powerpoint/2010/main">
    <mc:Choice Requires="p14">
      <p:transition spd="slow" p14:dur="2000" advTm="146"/>
    </mc:Choice>
    <mc:Fallback xmlns="">
      <p:transition spd="slow" advTm="146"/>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C5389816825DC4E8D7E8297A6A1BEFF" ma:contentTypeVersion="0" ma:contentTypeDescription="Crie um novo documento." ma:contentTypeScope="" ma:versionID="8c57ba52401f7eab4ba0ec3af6484093">
  <xsd:schema xmlns:xsd="http://www.w3.org/2001/XMLSchema" xmlns:xs="http://www.w3.org/2001/XMLSchema" xmlns:p="http://schemas.microsoft.com/office/2006/metadata/properties" targetNamespace="http://schemas.microsoft.com/office/2006/metadata/properties" ma:root="true" ma:fieldsID="632ccaa2eea78ab260451c128822bed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AF75E4-C330-44F2-A550-527B04A40A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4508621-2B51-4DC4-877A-150DF60F4755}">
  <ds:schemaRefs>
    <ds:schemaRef ds:uri="http://schemas.microsoft.com/sharepoint/v3/contenttype/forms"/>
  </ds:schemaRefs>
</ds:datastoreItem>
</file>

<file path=customXml/itemProps3.xml><?xml version="1.0" encoding="utf-8"?>
<ds:datastoreItem xmlns:ds="http://schemas.openxmlformats.org/officeDocument/2006/customXml" ds:itemID="{ED6E1D18-1336-43C5-8BE4-37F06D6481B4}">
  <ds:schemaRefs>
    <ds:schemaRef ds:uri="http://purl.org/dc/dcmitype/"/>
    <ds:schemaRef ds:uri="http://schemas.microsoft.com/office/2006/documentManagement/types"/>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60799</TotalTime>
  <Words>1687</Words>
  <Application>Microsoft Office PowerPoint</Application>
  <PresentationFormat>Apresentação na tela (4:3)</PresentationFormat>
  <Paragraphs>264</Paragraphs>
  <Slides>36</Slides>
  <Notes>2</Notes>
  <HiddenSlides>0</HiddenSlides>
  <MMClips>2</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36</vt:i4>
      </vt:variant>
    </vt:vector>
  </HeadingPairs>
  <TitlesOfParts>
    <vt:vector size="40" baseType="lpstr">
      <vt:lpstr>Arial</vt:lpstr>
      <vt:lpstr>Calibri</vt:lpstr>
      <vt:lpstr>Cambria Math</vt:lpstr>
      <vt:lpstr>Tema do Office</vt:lpstr>
      <vt:lpstr>Studies of collective effects for Sirius</vt:lpstr>
      <vt:lpstr>Sirius, the Brazilian Light Source Project</vt:lpstr>
      <vt:lpstr>Sirius main parameters</vt:lpstr>
      <vt:lpstr>Longitudinal Impedance Budget</vt:lpstr>
      <vt:lpstr>BBR Fitting</vt:lpstr>
      <vt:lpstr>Longitudinal Instability analysis</vt:lpstr>
      <vt:lpstr>Frequency domain analysis</vt:lpstr>
      <vt:lpstr>Frequency domain analysis</vt:lpstr>
      <vt:lpstr>Apresentação do PowerPoint</vt:lpstr>
      <vt:lpstr>Macro Particle Tracking</vt:lpstr>
      <vt:lpstr>Possible reason of the energy spread increase</vt:lpstr>
      <vt:lpstr>Possible reason of the energy spread increase</vt:lpstr>
      <vt:lpstr>Possible reason of the energy spread increase</vt:lpstr>
      <vt:lpstr>Tracking comparisons</vt:lpstr>
      <vt:lpstr>Tracking comparisons</vt:lpstr>
      <vt:lpstr>Tracking comparisons</vt:lpstr>
      <vt:lpstr>Can we do better?</vt:lpstr>
      <vt:lpstr>Tracking comparisons (New BBR)</vt:lpstr>
      <vt:lpstr>Tracking comparisons (New BBR)</vt:lpstr>
      <vt:lpstr>Tracking comparisons (New BBR)</vt:lpstr>
      <vt:lpstr>Evolution of energy distribution</vt:lpstr>
      <vt:lpstr>Evolution of longitudinal distribution</vt:lpstr>
      <vt:lpstr>Horizontal Impedance Budget</vt:lpstr>
      <vt:lpstr>Vertical Impedance Budget</vt:lpstr>
      <vt:lpstr>Frequency domain analysis</vt:lpstr>
      <vt:lpstr>Coupled-Bunch Instability</vt:lpstr>
      <vt:lpstr>Chromatic dependence</vt:lpstr>
      <vt:lpstr>Transverse mode-coupling Instability</vt:lpstr>
      <vt:lpstr>Next Steps</vt:lpstr>
      <vt:lpstr>Conclusions</vt:lpstr>
      <vt:lpstr>Acknowledgements</vt:lpstr>
      <vt:lpstr>Extra Slides</vt:lpstr>
      <vt:lpstr>Sirius main parameters</vt:lpstr>
      <vt:lpstr>Haissinski Solver</vt:lpstr>
      <vt:lpstr>Macro-particle tracking code</vt:lpstr>
      <vt:lpstr>Macro Particle Tracking (single particle analysis)</vt:lpstr>
    </vt:vector>
  </TitlesOfParts>
  <Manager/>
  <Company>LNLS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LNLS synchrotron light source</dc:title>
  <dc:subject/>
  <dc:creator>LNLS</dc:creator>
  <cp:keywords/>
  <dc:description/>
  <cp:lastModifiedBy>Fernando Henrique De Sá</cp:lastModifiedBy>
  <cp:revision>2006</cp:revision>
  <cp:lastPrinted>2017-09-20T06:27:19Z</cp:lastPrinted>
  <dcterms:created xsi:type="dcterms:W3CDTF">2011-01-29T16:35:19Z</dcterms:created>
  <dcterms:modified xsi:type="dcterms:W3CDTF">2017-09-20T06:29:13Z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0x010100CC5389816825DC4E8D7E8297A6A1BEFF</vt:lpwstr>
  </property>
</Properties>
</file>